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5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9" r:id="rId5"/>
    <p:sldMasterId id="2147483691" r:id="rId6"/>
    <p:sldMasterId id="2147483726" r:id="rId7"/>
    <p:sldMasterId id="2147483739" r:id="rId8"/>
    <p:sldMasterId id="2147483757" r:id="rId9"/>
  </p:sldMasterIdLst>
  <p:notesMasterIdLst>
    <p:notesMasterId r:id="rId30"/>
  </p:notesMasterIdLst>
  <p:handoutMasterIdLst>
    <p:handoutMasterId r:id="rId31"/>
  </p:handoutMasterIdLst>
  <p:sldIdLst>
    <p:sldId id="256" r:id="rId10"/>
    <p:sldId id="257" r:id="rId11"/>
    <p:sldId id="523" r:id="rId12"/>
    <p:sldId id="330" r:id="rId13"/>
    <p:sldId id="522" r:id="rId14"/>
    <p:sldId id="511" r:id="rId15"/>
    <p:sldId id="512" r:id="rId16"/>
    <p:sldId id="513" r:id="rId17"/>
    <p:sldId id="321" r:id="rId18"/>
    <p:sldId id="517" r:id="rId19"/>
    <p:sldId id="519" r:id="rId20"/>
    <p:sldId id="520" r:id="rId21"/>
    <p:sldId id="521" r:id="rId22"/>
    <p:sldId id="501" r:id="rId23"/>
    <p:sldId id="329" r:id="rId24"/>
    <p:sldId id="319" r:id="rId25"/>
    <p:sldId id="357" r:id="rId26"/>
    <p:sldId id="335" r:id="rId27"/>
    <p:sldId id="525" r:id="rId28"/>
    <p:sldId id="52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" id="{0A63C4CB-AC5C-4708-9ABB-110B163F76DB}">
          <p14:sldIdLst>
            <p14:sldId id="256"/>
            <p14:sldId id="257"/>
          </p14:sldIdLst>
        </p14:section>
        <p14:section name="Main Deck" id="{9EEA9B1A-797A-4B4B-9F28-C6F995926C14}">
          <p14:sldIdLst>
            <p14:sldId id="523"/>
            <p14:sldId id="330"/>
            <p14:sldId id="522"/>
            <p14:sldId id="511"/>
            <p14:sldId id="512"/>
            <p14:sldId id="513"/>
            <p14:sldId id="321"/>
            <p14:sldId id="517"/>
            <p14:sldId id="519"/>
            <p14:sldId id="520"/>
            <p14:sldId id="521"/>
            <p14:sldId id="501"/>
            <p14:sldId id="329"/>
            <p14:sldId id="319"/>
            <p14:sldId id="357"/>
            <p14:sldId id="335"/>
            <p14:sldId id="525"/>
            <p14:sldId id="5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 Gallagher" initials="PG" lastIdx="1" clrIdx="0">
    <p:extLst>
      <p:ext uri="{19B8F6BF-5375-455C-9EA6-DF929625EA0E}">
        <p15:presenceInfo xmlns:p15="http://schemas.microsoft.com/office/powerpoint/2012/main" userId="d598d88429342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7D6"/>
    <a:srgbClr val="904D38"/>
    <a:srgbClr val="C87700"/>
    <a:srgbClr val="99CB38"/>
    <a:srgbClr val="1DC631"/>
    <a:srgbClr val="3B87D4"/>
    <a:srgbClr val="3B3B3B"/>
    <a:srgbClr val="B90101"/>
    <a:srgbClr val="EDEA44"/>
    <a:srgbClr val="9B4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1D5E2A-1025-42EF-9014-A2D490933454}" v="1" dt="2022-05-27T13:02:30.733"/>
    <p1510:client id="{50CC7492-AFF2-4DE3-B43D-74243EBBCBEB}" v="3" dt="2022-05-27T09:15:59.1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83" autoAdjust="0"/>
    <p:restoredTop sz="77487" autoAdjust="0"/>
  </p:normalViewPr>
  <p:slideViewPr>
    <p:cSldViewPr snapToGrid="0">
      <p:cViewPr varScale="1">
        <p:scale>
          <a:sx n="92" d="100"/>
          <a:sy n="92" d="100"/>
        </p:scale>
        <p:origin x="10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323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commentAuthors" Target="commentAuthors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meleze Diko" userId="345de699-f35d-40ff-bb24-ede3ec5039e8" providerId="ADAL" clId="{381D5E2A-1025-42EF-9014-A2D490933454}"/>
    <pc:docChg chg="modSld">
      <pc:chgData name="Someleze Diko" userId="345de699-f35d-40ff-bb24-ede3ec5039e8" providerId="ADAL" clId="{381D5E2A-1025-42EF-9014-A2D490933454}" dt="2022-05-27T13:02:57.907" v="6" actId="207"/>
      <pc:docMkLst>
        <pc:docMk/>
      </pc:docMkLst>
      <pc:sldChg chg="modSp mod">
        <pc:chgData name="Someleze Diko" userId="345de699-f35d-40ff-bb24-ede3ec5039e8" providerId="ADAL" clId="{381D5E2A-1025-42EF-9014-A2D490933454}" dt="2022-05-27T13:02:57.907" v="6" actId="207"/>
        <pc:sldMkLst>
          <pc:docMk/>
          <pc:sldMk cId="91215352" sldId="501"/>
        </pc:sldMkLst>
        <pc:spChg chg="mod">
          <ac:chgData name="Someleze Diko" userId="345de699-f35d-40ff-bb24-ede3ec5039e8" providerId="ADAL" clId="{381D5E2A-1025-42EF-9014-A2D490933454}" dt="2022-05-27T13:02:57.907" v="6" actId="207"/>
          <ac:spMkLst>
            <pc:docMk/>
            <pc:sldMk cId="91215352" sldId="501"/>
            <ac:spMk id="6" creationId="{03B1AB93-E22D-4CA9-ABA4-352E7813C91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22B2A8E-A739-4C43-B096-3AAD7CEA73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5B6A1D-E8D5-4A8D-9C4B-A5D3095B886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268A3-7701-49FE-B0A5-6BF983C87F2F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638026-8B3E-4459-A423-8B091D7D30F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D7F9F9-DAE6-48A4-B969-920200DC18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0016D-E05D-40FB-BB21-74A684713D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5356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A282B-7854-46E8-9406-46F6172DA09E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309A5-CD8E-4715-84B6-1CF9E43D1D4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82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847E-EDE9-487E-9B66-D86AE8E442D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6573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2EE73D4C-51FB-4802-AE0D-9B906CA7C3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4692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309A5-CD8E-4715-84B6-1CF9E43D1D4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70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309A5-CD8E-4715-84B6-1CF9E43D1D4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066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309A5-CD8E-4715-84B6-1CF9E43D1D4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527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309A5-CD8E-4715-84B6-1CF9E43D1D4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439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37847E-EDE9-487E-9B66-D86AE8E442DC}" type="slidenum">
              <a:rPr lang="en-GB" smtClean="0"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58011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37847E-EDE9-487E-9B66-D86AE8E442DC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888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2EE73D4C-51FB-4802-AE0D-9B906CA7C3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1213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2EE73D4C-51FB-4802-AE0D-9B906CA7C3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0226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2EE73D4C-51FB-4802-AE0D-9B906CA7C3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14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2EE73D4C-51FB-4802-AE0D-9B906CA7C3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040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/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2EE73D4C-51FB-4802-AE0D-9B906CA7C3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r>
              <a:rPr lang="en-US" dirty="0"/>
              <a:t>https://github.com/dotnet-presentations/home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750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309A5-CD8E-4715-84B6-1CF9E43D1D4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013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7309A5-CD8E-4715-84B6-1CF9E43D1D4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658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sv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.em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6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rgbClr val="B3CB1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42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0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rgbClr val="B3CB1B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rgbClr val="B3CB1B"/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rgbClr val="B3CB1B"/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2055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rgbClr val="B3CB1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54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94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817" y="1981200"/>
            <a:ext cx="2710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6333" y="2667000"/>
            <a:ext cx="269220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25504" y="1981200"/>
            <a:ext cx="26825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14950" y="2667000"/>
            <a:ext cx="2692207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41282" y="1981200"/>
            <a:ext cx="26703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6141282" y="2667000"/>
            <a:ext cx="2670312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2970238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 userDrawn="1"/>
        </p:nvCxnSpPr>
        <p:spPr>
          <a:xfrm>
            <a:off x="5974675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9D626DDF-9953-437D-86DC-7D0DD2C2783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163383" y="2022449"/>
            <a:ext cx="26703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95BDE68-EB56-4922-83F4-1EA1FE23182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9163383" y="2708249"/>
            <a:ext cx="2670312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34002F-861D-48AF-9BB8-C59F72A9EAF4}"/>
              </a:ext>
            </a:extLst>
          </p:cNvPr>
          <p:cNvCxnSpPr/>
          <p:nvPr userDrawn="1"/>
        </p:nvCxnSpPr>
        <p:spPr>
          <a:xfrm>
            <a:off x="8996776" y="2174849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6569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86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>
            <a:lvl1pPr marL="342900" indent="-3429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2pPr>
            <a:lvl3pPr marL="11430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3pPr>
            <a:lvl4pPr marL="16002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4pPr>
            <a:lvl5pPr marL="20574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950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>
            <a:lvl1pPr marL="342900" indent="-3429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2pPr>
            <a:lvl3pPr marL="11430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3pPr>
            <a:lvl4pPr marL="16002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4pPr>
            <a:lvl5pPr marL="20574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93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19498686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0241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1pPr>
            <a:lvl2pPr marL="742950" indent="-28575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2pPr>
            <a:lvl3pPr marL="11430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3pPr>
            <a:lvl4pPr marL="16002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4pPr>
            <a:lvl5pPr marL="20574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098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33799-33C6-4B87-B4C1-6507DFD4D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3A7C53-D817-48E9-BE86-10929FDB0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263F0-FDE6-44BB-AB9C-F6DED45E3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B77C7A-3043-4387-A768-7549D20E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A87E23-3214-4DBF-A65C-7FFC6E3D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5747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871B8-BD97-4299-AC63-DA410DB7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FF526-24CE-4DB4-B665-4185896C2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87AF6-3782-4C99-88C1-40A89DFC2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B6719-BFEF-4A46-962D-AB18487BF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B8576-B9D1-496E-AE8B-F62E357F0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1609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68E1-882B-447E-9DB8-FFD03542E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9355A1-79B5-447E-AF1F-A95A3CEB9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E7856-405D-4942-9F54-8533C3FAC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14E167-CD32-4416-ACEE-ABECF852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B5106-965D-4BE9-A17A-47FE5800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572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315B0-1810-445D-A125-20DAABC8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6F640-1B16-4DC3-89C8-8C742D5D82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CC6575-6B4A-4054-906F-99766ECF1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1AA092-EE7F-41B3-8925-C43E85560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567476-C23A-4347-A8EB-91385073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BAB805-C9DB-45DB-AD43-0B68BDF4F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5812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F23A1-6A10-46CA-BBC8-3E22713BC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E70AE4-7893-47A9-9914-D17ECD783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497E17-043E-4087-A5DC-CB9A0267A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DB6E8C-00D3-4844-AC99-38ADEB14B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8E9A44-7511-456E-A0A5-AC62DE1B4A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1DAC4C-757D-49CA-B8F1-6445C979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BAC8E2-567F-49C6-9FD1-C03C6535F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8F73E-BC05-4074-B326-D23746CF9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9642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D3762-D937-4BCB-ADB1-2896D2322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981850-F2DC-4647-938C-4F4C5F67F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6C0DB-981D-4EA2-B388-3038207B6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E99715-F929-4875-989B-760B7D7FE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598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B4EE2-9ACB-4798-9290-1DE4F7868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C09FB-25C9-4053-B1B2-81F689CD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DA2371-602A-4E1C-92A6-7EC9B2E60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3147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1A3E0-3E24-4B95-B348-DF45350F5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689A8-9A0B-489E-AFC3-81B250430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7DD835-7051-4B61-9E81-F117B02BFE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230FD-A204-417F-A833-885CBCEF8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C3133-60C3-4DFE-8ABF-8A9AFC21C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A4D3A-9100-46E5-BABF-46E4208F1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104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B97CF-EDEF-450E-A3A1-9FA6BE211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BF7D33-FF37-4FEF-B605-B618E3F43B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07D2C2-0225-473E-B094-C09E7E619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1E760-1097-42DA-A99E-C52B88BBD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85C6AC-DBFF-436F-B034-2C3A50280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043D07-08DE-4423-90E7-2D4069E4E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75788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7E8CF-5B7B-4412-A868-02449818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252F06-73D7-4472-A7A6-7C77F80AD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AC6F-B581-4BC1-A555-DDD159F39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6BA44-14FB-4A88-B92E-050882871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C54DB-C228-4884-8A0B-63FD3F6A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22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rgbClr val="B3CB1B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253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F21BD6-7184-4BE1-9C8A-4330B903F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B90C45-CB2E-4E8E-B3EF-0848ECD94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CCEFC-6EE4-4F1B-AEDB-C4A4E095E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A17C77-CB9A-4027-B8AD-099C60F55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706C2-1F71-4395-B4ED-903512C3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793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229601" y="5855677"/>
            <a:ext cx="3217984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www.dotnetconf.net </a:t>
            </a:r>
          </a:p>
        </p:txBody>
      </p:sp>
    </p:spTree>
    <p:extLst>
      <p:ext uri="{BB962C8B-B14F-4D97-AF65-F5344CB8AC3E}">
        <p14:creationId xmlns:p14="http://schemas.microsoft.com/office/powerpoint/2010/main" val="3882381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33161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518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4346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158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4449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3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4149540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819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marL="342900" indent="-342900">
              <a:buClr>
                <a:srgbClr val="B3CB1B"/>
              </a:buClr>
              <a:buFont typeface="Wingdings 3" panose="05040102010807070707" pitchFamily="18" charset="2"/>
              <a:buChar char=""/>
              <a:defRPr sz="1800"/>
            </a:lvl1pPr>
            <a:lvl2pPr marL="742950" indent="-285750">
              <a:buClr>
                <a:srgbClr val="B3CB1B"/>
              </a:buClr>
              <a:buFont typeface="Wingdings 3" panose="05040102010807070707" pitchFamily="18" charset="2"/>
              <a:buChar char=""/>
              <a:defRPr sz="1600"/>
            </a:lvl2pPr>
            <a:lvl3pPr marL="11430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400"/>
            </a:lvl3pPr>
            <a:lvl4pPr marL="16002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200"/>
            </a:lvl4pPr>
            <a:lvl5pPr marL="20574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marL="342900" indent="-342900">
              <a:buClr>
                <a:srgbClr val="B3CB1B"/>
              </a:buClr>
              <a:buFont typeface="Wingdings 3" panose="05040102010807070707" pitchFamily="18" charset="2"/>
              <a:buChar char=""/>
              <a:defRPr sz="1800"/>
            </a:lvl1pPr>
            <a:lvl2pPr marL="742950" indent="-285750">
              <a:buClr>
                <a:srgbClr val="B3CB1B"/>
              </a:buClr>
              <a:buFont typeface="Wingdings 3" panose="05040102010807070707" pitchFamily="18" charset="2"/>
              <a:buChar char=""/>
              <a:defRPr sz="1600"/>
            </a:lvl2pPr>
            <a:lvl3pPr marL="11430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400"/>
            </a:lvl3pPr>
            <a:lvl4pPr marL="16002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200"/>
            </a:lvl4pPr>
            <a:lvl5pPr marL="20574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1956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756353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1052539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24508505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68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39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64694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24395-660A-403A-B7C1-152A09852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74D9D4-3DDE-45C5-94EF-9D9FC3DB47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4E8F-C30B-4903-B7F6-5E1BC5D9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1BAA68-84BF-4AA5-B25A-26A3AB04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AC36C-1DA0-4901-A600-CEFE9741F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4054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B276A-C590-4AF9-8B58-C3ED4FA8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8DDF81-357B-417D-89EC-2C10BE551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B46F3-E026-4608-A8C1-19EF600EE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47E5E-EB3D-408D-97F4-B24244F0F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57AB1-345B-4EC8-82C8-FBD8871DB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76407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1BB87-9F11-4A4E-8CC1-851B4C0D0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3AAD60-6400-449E-B3B5-1D69E2B4C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C5715-1BFE-46DD-95BB-C721FF23B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51DED-3BBB-4BCA-9390-E79A80DC3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595F6-A901-47D4-9990-D6C0D1050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9558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B2DA1-4B19-4A1B-900C-2E3521BA0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97336-2666-4DBE-8A18-B0B0F3F52E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C1B482-0DCB-4126-B10F-0C3B56E69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8B0ADD-C888-460F-96C6-E5B326197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8D8D5-83A9-44D1-A1AA-A7334A2F9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16D9D1-904A-492E-AD42-1EFDEDD96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3316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marL="342900" indent="-342900">
              <a:buClr>
                <a:srgbClr val="B3CB1B"/>
              </a:buClr>
              <a:buFont typeface="Wingdings 3" panose="05040102010807070707" pitchFamily="18" charset="2"/>
              <a:buChar char=""/>
              <a:defRPr sz="1800"/>
            </a:lvl1pPr>
            <a:lvl2pPr marL="742950" indent="-285750">
              <a:buClr>
                <a:srgbClr val="B3CB1B"/>
              </a:buClr>
              <a:buFont typeface="Wingdings 3" panose="05040102010807070707" pitchFamily="18" charset="2"/>
              <a:buChar char=""/>
              <a:defRPr sz="1600"/>
            </a:lvl2pPr>
            <a:lvl3pPr marL="11430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400"/>
            </a:lvl3pPr>
            <a:lvl4pPr marL="16002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200"/>
            </a:lvl4pPr>
            <a:lvl5pPr marL="20574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rgbClr val="B3CB1B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marL="342900" indent="-342900">
              <a:buClr>
                <a:srgbClr val="B3CB1B"/>
              </a:buClr>
              <a:buFont typeface="Wingdings 3" panose="05040102010807070707" pitchFamily="18" charset="2"/>
              <a:buChar char=""/>
              <a:defRPr sz="1800"/>
            </a:lvl1pPr>
            <a:lvl2pPr marL="742950" indent="-285750">
              <a:buClr>
                <a:srgbClr val="B3CB1B"/>
              </a:buClr>
              <a:buFont typeface="Wingdings 3" panose="05040102010807070707" pitchFamily="18" charset="2"/>
              <a:buChar char=""/>
              <a:defRPr sz="1600"/>
            </a:lvl2pPr>
            <a:lvl3pPr marL="11430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400"/>
            </a:lvl3pPr>
            <a:lvl4pPr marL="16002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200"/>
            </a:lvl4pPr>
            <a:lvl5pPr marL="20574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7357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213AF-C573-452E-8DB8-7A70470C3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541790-8EC4-4C78-9C16-2576A65D5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6482DF-CB9E-4E2A-8C08-5D5FEFE7D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5DE4D-5412-4948-8E54-4AB69E6B5C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66FFC-A7AD-4B7B-98ED-B88C011787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ABA2C2-066E-4B1F-9E06-7062B67FC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380182-DCCE-4BCE-BE43-888652757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9C16C9-882A-4E19-9D70-9EA7BACA6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6397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51159-3AA0-480F-BEE1-C62EA8583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088456-8EAB-43A4-AC3A-658B5F8C7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AF42C-4247-400B-B394-58CE22FA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D9FDE4-80AC-4AEA-B456-BA7C21C43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3209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CF0A4-1735-4960-9A5A-41523F9C5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3DFA5-11A7-4D07-8783-1E080088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E16DC-B4DC-4866-B482-731EDA892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3030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9DC8-FE6D-48DD-9E5C-1F487F941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A81C8-06D4-45F5-A793-F17ABBAF5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D3D2BB-88B9-4875-8320-8F3981D13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7082E7-F6A1-44E9-82F6-47030D8B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EB3007-F0BC-4D9C-B8D3-DE699DA6F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E1979-68A2-419C-A1F6-473C2FC39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4953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494AD-2B3C-4FDB-A375-897B33955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24BB98-FDA1-4946-A93D-726D155AC3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580B67-2BF4-405D-8BDB-FF7D3EC24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B2DCBF-E545-4C39-87D6-ED53A70A3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F29E7F-D295-416A-BA31-6DA51D49B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7AE64-129F-4DB0-A503-404B1D5C5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71404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10CE1-3A44-4427-B285-12D762664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E34604-C0FA-45D7-9828-829F190872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FBD44-7A81-46E3-A722-734EED2B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BA9A4-B7B3-4D96-91E7-E115520B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B8730-DE0B-4EDB-A398-6EC6452D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3538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631EEF-3AA3-46E5-958C-8075780AA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66A8A9-9C24-4917-83D9-52EDF36D1F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1D3176-766F-46FA-8ED9-DCE1DE2DB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4C480-C818-400E-B757-E3023F74E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DD7B59-585F-4175-B91D-38AF4DE1D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9051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3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5000"/>
    </mc:Choice>
    <mc:Fallback xmlns="">
      <p:transition spd="slow" advTm="5000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DAAF473-A983-4332-98DF-F93644E1A6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83270" y="165559"/>
            <a:ext cx="2063279" cy="1233921"/>
          </a:xfrm>
          <a:prstGeom prst="rect">
            <a:avLst/>
          </a:prstGeom>
        </p:spPr>
      </p:pic>
      <p:pic>
        <p:nvPicPr>
          <p:cNvPr id="69" name="Picture 68" descr="A close up of a card&#10;&#10;Description automatically generated">
            <a:extLst>
              <a:ext uri="{FF2B5EF4-FFF2-40B4-BE49-F238E27FC236}">
                <a16:creationId xmlns:a16="http://schemas.microsoft.com/office/drawing/2014/main" id="{5ECB1B1D-BAE7-4710-AD14-1230565A03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6809" y="853106"/>
            <a:ext cx="442944" cy="48136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4D93B71-2DB7-47B0-9CDE-4554119667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4258" t="12480" r="4514" b="13071"/>
          <a:stretch/>
        </p:blipFill>
        <p:spPr>
          <a:xfrm>
            <a:off x="10467428" y="214313"/>
            <a:ext cx="636746" cy="52069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5090DCF-641C-4C1D-B14C-46D7868026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206657" y="211124"/>
            <a:ext cx="632391" cy="516544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A9DA2DC-646A-466B-B49A-9889D793849E}"/>
              </a:ext>
            </a:extLst>
          </p:cNvPr>
          <p:cNvGrpSpPr/>
          <p:nvPr userDrawn="1"/>
        </p:nvGrpSpPr>
        <p:grpSpPr>
          <a:xfrm>
            <a:off x="10400256" y="949326"/>
            <a:ext cx="771089" cy="226791"/>
            <a:chOff x="2812211" y="4520242"/>
            <a:chExt cx="4106174" cy="1207698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75F61B6-1622-473C-8C2D-C45DD9C5D427}"/>
                </a:ext>
              </a:extLst>
            </p:cNvPr>
            <p:cNvSpPr/>
            <p:nvPr/>
          </p:nvSpPr>
          <p:spPr>
            <a:xfrm>
              <a:off x="2812211" y="4520242"/>
              <a:ext cx="4106174" cy="12076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8" name="Picture 7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4C953329-3CE7-4A0F-811A-D493B97C1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81790" y="4823758"/>
              <a:ext cx="3705225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6151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5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907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21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4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4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2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80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02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54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802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marL="342900" indent="-342900">
              <a:buClr>
                <a:srgbClr val="B3CB1B"/>
              </a:buClr>
              <a:buFont typeface="Wingdings 3" panose="05040102010807070707" pitchFamily="18" charset="2"/>
              <a:buChar char=""/>
              <a:defRPr sz="2000"/>
            </a:lvl1pPr>
            <a:lvl2pPr marL="742950" indent="-285750">
              <a:buClr>
                <a:srgbClr val="B3CB1B"/>
              </a:buClr>
              <a:buFont typeface="Wingdings 3" panose="05040102010807070707" pitchFamily="18" charset="2"/>
              <a:buChar char=""/>
              <a:defRPr sz="1800"/>
            </a:lvl2pPr>
            <a:lvl3pPr marL="11430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600"/>
            </a:lvl3pPr>
            <a:lvl4pPr marL="16002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400"/>
            </a:lvl4pPr>
            <a:lvl5pPr marL="20574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6170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6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04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1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2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6280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8" y="4217033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8" y="4772588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 dirty="0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9" y="2400841"/>
            <a:ext cx="58853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8943232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425512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E1CDDE0-D6C0-BA4E-B6FB-2CEF10067A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3D7769BC-0B56-9C49-B963-E6ECE4478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40" y="340025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68187EC-AA0A-9F4F-A9B6-C9B0FB1DC3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40" y="386283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49716371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570463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107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07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2518" y="3573294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5695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5695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54586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61636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Speakers | Background 1"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of </a:t>
            </a:r>
            <a:br>
              <a:rPr lang="en-US" dirty="0"/>
            </a:br>
            <a:r>
              <a:rPr lang="en-US" dirty="0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FAAE4F-79D8-3CFA-557F-4C30E39FBA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736DCF8-2B96-F09C-194A-CA1A90A9F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72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E049B53-1916-7EB2-B0C2-50AA091DB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872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9C412CC6-1C26-52DC-36AC-69B0D6E7F3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01801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BCA7808D-6834-69A0-60DD-CA60CF12A4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55913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D081A751-9EB2-DE69-A187-4F13DC373B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0767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33515760-2CC8-D144-B3A7-927F8F0690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00767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93384AE-AD63-A323-7473-F8763B99A5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8659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Speaker </a:t>
            </a:r>
            <a:br>
              <a:rPr lang="en-US" dirty="0"/>
            </a:br>
            <a:r>
              <a:rPr lang="en-US" dirty="0"/>
              <a:t>Name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3C03167-2434-C9F2-D481-F4EACF482B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8659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87226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38F35D3-4C54-4A80-984A-745826328A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399753" y="84901"/>
            <a:ext cx="5691600" cy="632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42130A5-8458-469B-8138-E676521B2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94" y="117363"/>
            <a:ext cx="5692156" cy="1587508"/>
          </a:xfrm>
        </p:spPr>
        <p:txBody>
          <a:bodyPr>
            <a:normAutofit/>
          </a:bodyPr>
          <a:lstStyle>
            <a:lvl1pPr>
              <a:defRPr>
                <a:solidFill>
                  <a:srgbClr val="B3CB1B"/>
                </a:solidFill>
              </a:defRPr>
            </a:lvl1pPr>
          </a:lstStyle>
          <a:p>
            <a:endParaRPr lang="en-GB" sz="3000" b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D19D02-B669-40EF-BC98-A879080699F0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7994" y="1800520"/>
            <a:ext cx="5691599" cy="4609580"/>
          </a:xfrm>
        </p:spPr>
        <p:txBody>
          <a:bodyPr anchor="ctr">
            <a:normAutofit/>
          </a:bodyPr>
          <a:lstStyle>
            <a:lvl1pPr marL="342900" indent="-342900">
              <a:buClr>
                <a:srgbClr val="B3CB1B"/>
              </a:buClr>
              <a:buFont typeface="Wingdings 3" panose="05040102010807070707" pitchFamily="18" charset="2"/>
              <a:buChar char=""/>
              <a:defRPr sz="2800"/>
            </a:lvl1pPr>
            <a:lvl2pPr marL="742950" indent="-285750">
              <a:buClr>
                <a:srgbClr val="B3CB1B"/>
              </a:buClr>
              <a:buFont typeface="Wingdings 3" panose="05040102010807070707" pitchFamily="18" charset="2"/>
              <a:buChar char=""/>
              <a:defRPr sz="1800"/>
            </a:lvl2pPr>
            <a:lvl3pPr marL="11430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600"/>
            </a:lvl3pPr>
            <a:lvl4pPr marL="16002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400"/>
            </a:lvl4pPr>
            <a:lvl5pPr marL="2057400" indent="-228600">
              <a:buClr>
                <a:srgbClr val="B3CB1B"/>
              </a:buClr>
              <a:buFont typeface="Wingdings 3" panose="05040102010807070707" pitchFamily="18" charset="2"/>
              <a:buChar char=""/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6D6082E6-3366-4EA3-BB6A-F0AFE2A2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80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6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7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0.xml"/><Relationship Id="rId21" Type="http://schemas.openxmlformats.org/officeDocument/2006/relationships/image" Target="../media/image22.png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image" Target="../media/image25.png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image" Target="../media/image24.png"/><Relationship Id="rId10" Type="http://schemas.openxmlformats.org/officeDocument/2006/relationships/slideLayout" Target="../slideLayouts/slideLayout67.xml"/><Relationship Id="rId19" Type="http://schemas.openxmlformats.org/officeDocument/2006/relationships/image" Target="../media/image20.png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image" Target="../media/image23.jp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716D6C"/>
            </a:gs>
            <a:gs pos="100000">
              <a:srgbClr val="3E3C3C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502C889-C8C9-4E1F-88E9-190A67AB9FC0}"/>
              </a:ext>
            </a:extLst>
          </p:cNvPr>
          <p:cNvSpPr/>
          <p:nvPr userDrawn="1"/>
        </p:nvSpPr>
        <p:spPr>
          <a:xfrm>
            <a:off x="0" y="6466788"/>
            <a:ext cx="12192000" cy="391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n-GB" sz="1600" dirty="0"/>
              <a:t>Azure Percept Home Automation  – Copyright Pete Gallagher 2022 – @Pete_Codes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40A5B6-E7F2-49A4-B31F-0714B2EEF008}"/>
              </a:ext>
            </a:extLst>
          </p:cNvPr>
          <p:cNvGrpSpPr/>
          <p:nvPr userDrawn="1"/>
        </p:nvGrpSpPr>
        <p:grpSpPr>
          <a:xfrm>
            <a:off x="10399197" y="3566"/>
            <a:ext cx="1741144" cy="1049741"/>
            <a:chOff x="10258752" y="37538"/>
            <a:chExt cx="1741144" cy="104974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65CA355-0BF1-4ABB-8867-3157A4F85C34}"/>
                </a:ext>
              </a:extLst>
            </p:cNvPr>
            <p:cNvSpPr/>
            <p:nvPr userDrawn="1"/>
          </p:nvSpPr>
          <p:spPr>
            <a:xfrm>
              <a:off x="10560756" y="256282"/>
              <a:ext cx="1072444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2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Josefin Sans" panose="00000500000000000000" pitchFamily="2" charset="0"/>
                </a:rPr>
                <a:t>Pete</a:t>
              </a:r>
            </a:p>
            <a:p>
              <a:pPr algn="ctr"/>
              <a:r>
                <a:rPr lang="en-US" sz="24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Josefin Sans" panose="00000500000000000000" pitchFamily="2" charset="0"/>
                </a:rPr>
                <a:t>Codes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EA360A2-E2B4-42C7-976A-295FAA7EBEA9}"/>
                </a:ext>
              </a:extLst>
            </p:cNvPr>
            <p:cNvSpPr/>
            <p:nvPr userDrawn="1"/>
          </p:nvSpPr>
          <p:spPr>
            <a:xfrm>
              <a:off x="10258752" y="37539"/>
              <a:ext cx="518197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l"/>
              <a:r>
                <a:rPr lang="en-US" sz="6000" b="0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Arial Nova Light" panose="020B0604020202020204" pitchFamily="34" charset="0"/>
                </a:rPr>
                <a:t>{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3457ED-15E6-41EE-8C1D-7FE39B9F0872}"/>
                </a:ext>
              </a:extLst>
            </p:cNvPr>
            <p:cNvSpPr/>
            <p:nvPr userDrawn="1"/>
          </p:nvSpPr>
          <p:spPr>
            <a:xfrm>
              <a:off x="11481699" y="37538"/>
              <a:ext cx="518197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l"/>
              <a:r>
                <a:rPr lang="en-US" sz="6000" b="0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Arial Nova Light" panose="020B0604020202020204" pitchFamily="34" charset="0"/>
                </a:rPr>
                <a:t>}</a:t>
              </a:r>
            </a:p>
          </p:txBody>
        </p:sp>
      </p:grpSp>
      <p:pic>
        <p:nvPicPr>
          <p:cNvPr id="22" name="Picture 2" descr="Image result for raspberry pi 4 spinning">
            <a:extLst>
              <a:ext uri="{FF2B5EF4-FFF2-40B4-BE49-F238E27FC236}">
                <a16:creationId xmlns:a16="http://schemas.microsoft.com/office/drawing/2014/main" id="{BC6BD928-9C97-44CF-9ADF-3D00B547C8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24406">
            <a:off x="9713108" y="578926"/>
            <a:ext cx="638028" cy="42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A7F0703A-F19D-4DE6-919E-7E0C327C9F81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096" y="183574"/>
            <a:ext cx="275412" cy="908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0630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707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rgbClr val="B3CB1B"/>
        </a:buClr>
        <a:buSzPct val="80000"/>
        <a:buFont typeface="Wingdings 3" panose="05040102010807070707" pitchFamily="18" charset="2"/>
        <a:buChar char=""/>
        <a:defRPr sz="2000" b="0" i="0" kern="1200">
          <a:solidFill>
            <a:srgbClr val="B3CB1B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rgbClr val="B3CB1B"/>
        </a:buClr>
        <a:buSzPct val="80000"/>
        <a:buFont typeface="Wingdings 3" panose="05040102010807070707" pitchFamily="18" charset="2"/>
        <a:buChar char=""/>
        <a:defRPr sz="1800" b="0" i="0" kern="1200">
          <a:solidFill>
            <a:srgbClr val="B3CB1B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B3CB1B"/>
        </a:buClr>
        <a:buSzPct val="80000"/>
        <a:buFont typeface="Wingdings 3" panose="05040102010807070707" pitchFamily="18" charset="2"/>
        <a:buChar char=""/>
        <a:defRPr sz="1600" b="0" i="0" kern="1200">
          <a:solidFill>
            <a:srgbClr val="B3CB1B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B3CB1B"/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rgbClr val="B3CB1B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rgbClr val="B3CB1B"/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rgbClr val="B3CB1B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BB0AEA-CF28-449E-AFB1-0F82E4301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AFD4F-8D30-414A-8D55-55B7908D3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87D349-2095-4C0D-875A-022277FE30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42616-2DC7-4ABC-9DAD-81314156F663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042EB-4619-4331-864A-AA0E6ACAD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0D3901-53BE-4642-BA67-E59EC95F7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8242C-6E6C-44D0-A2BC-134B1C7B9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05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291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9ADBAB-8D73-4ADC-9BF9-1861993DF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423AC-20F0-4290-B840-25743546B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8ACED-2DDC-4238-8C93-052B0687E9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332F1-CB78-4789-8508-1C181306EE7A}" type="datetimeFigureOut">
              <a:rPr lang="en-GB" smtClean="0"/>
              <a:t>27/05/2022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97037-5A5C-48EA-8D68-5FE58C6157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DFD0A-BB05-4D9B-91CD-C24181D16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09F77-FE88-4F8A-B553-23C1806E79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160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6EADE13-A700-48D3-8BB6-EA13AE84D67D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8183270" y="165559"/>
            <a:ext cx="2063279" cy="1233921"/>
          </a:xfrm>
          <a:prstGeom prst="rect">
            <a:avLst/>
          </a:prstGeom>
        </p:spPr>
      </p:pic>
      <p:pic>
        <p:nvPicPr>
          <p:cNvPr id="56" name="Picture 55" descr="A close up of a card&#10;&#10;Description automatically generated">
            <a:extLst>
              <a:ext uri="{FF2B5EF4-FFF2-40B4-BE49-F238E27FC236}">
                <a16:creationId xmlns:a16="http://schemas.microsoft.com/office/drawing/2014/main" id="{22E2B4CF-CD9E-4BF0-8D07-A3094F2F4556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1316809" y="853106"/>
            <a:ext cx="442944" cy="48136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5B9C8-D95A-4CC9-B252-10BCE35CB5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2"/>
          <a:srcRect l="4258" t="12480" r="4514" b="13071"/>
          <a:stretch/>
        </p:blipFill>
        <p:spPr>
          <a:xfrm>
            <a:off x="10467428" y="214313"/>
            <a:ext cx="636746" cy="52069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7B97C574-065E-4B67-9220-83EB81E49CD2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11206657" y="211124"/>
            <a:ext cx="632391" cy="516544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100FF994-078A-47D8-94FA-A7EC5C319A38}"/>
              </a:ext>
            </a:extLst>
          </p:cNvPr>
          <p:cNvGrpSpPr/>
          <p:nvPr userDrawn="1"/>
        </p:nvGrpSpPr>
        <p:grpSpPr>
          <a:xfrm>
            <a:off x="10400256" y="949326"/>
            <a:ext cx="771089" cy="226791"/>
            <a:chOff x="2812211" y="4520242"/>
            <a:chExt cx="4106174" cy="1207698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B674BD3-5FB2-474E-B7F8-1C3B729FB3E4}"/>
                </a:ext>
              </a:extLst>
            </p:cNvPr>
            <p:cNvSpPr/>
            <p:nvPr/>
          </p:nvSpPr>
          <p:spPr>
            <a:xfrm>
              <a:off x="2812211" y="4520242"/>
              <a:ext cx="4106174" cy="120769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5" name="Picture 5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A5A9948-846B-4C94-9070-EED50A3D5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981790" y="4823758"/>
              <a:ext cx="3705225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5558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811BC7FE-CCBF-36DD-1BF4-EB3196F7C0C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" y="0"/>
            <a:ext cx="12190413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B7E05-AF54-FA4E-80F5-A2FDC62BB1CF}"/>
              </a:ext>
            </a:extLst>
          </p:cNvPr>
          <p:cNvSpPr/>
          <p:nvPr userDrawn="1"/>
        </p:nvSpPr>
        <p:spPr>
          <a:xfrm>
            <a:off x="0" y="-27108"/>
            <a:ext cx="12192000" cy="3726272"/>
          </a:xfrm>
          <a:prstGeom prst="rect">
            <a:avLst/>
          </a:prstGeom>
          <a:gradFill>
            <a:gsLst>
              <a:gs pos="29000">
                <a:schemeClr val="tx1">
                  <a:alpha val="6000"/>
                </a:schemeClr>
              </a:gs>
              <a:gs pos="76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6209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18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4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4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7.svg"/><Relationship Id="rId11" Type="http://schemas.openxmlformats.org/officeDocument/2006/relationships/image" Target="../media/image39.svg"/><Relationship Id="rId5" Type="http://schemas.openxmlformats.org/officeDocument/2006/relationships/image" Target="../media/image36.png"/><Relationship Id="rId10" Type="http://schemas.openxmlformats.org/officeDocument/2006/relationships/image" Target="../media/image38.png"/><Relationship Id="rId4" Type="http://schemas.openxmlformats.org/officeDocument/2006/relationships/image" Target="../media/image43.emf"/><Relationship Id="rId9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StudentDeveloperDayChallenge" TargetMode="External"/><Relationship Id="rId3" Type="http://schemas.openxmlformats.org/officeDocument/2006/relationships/hyperlink" Target="https://bit.ly/percept-home-automation" TargetMode="External"/><Relationship Id="rId7" Type="http://schemas.openxmlformats.org/officeDocument/2006/relationships/hyperlink" Target="http://bit.ly/azure-custom-vision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bit.ly/azure-speech-services" TargetMode="External"/><Relationship Id="rId5" Type="http://schemas.openxmlformats.org/officeDocument/2006/relationships/hyperlink" Target="http://bit.ly/azure-percept" TargetMode="External"/><Relationship Id="rId4" Type="http://schemas.openxmlformats.org/officeDocument/2006/relationships/hyperlink" Target="https://bit.ly/percept-home-automation-repo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emf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ottsdevworkshop.co.uk/" TargetMode="External"/><Relationship Id="rId3" Type="http://schemas.openxmlformats.org/officeDocument/2006/relationships/hyperlink" Target="https://www.twitter.com/pete_codes" TargetMode="External"/><Relationship Id="rId7" Type="http://schemas.openxmlformats.org/officeDocument/2006/relationships/hyperlink" Target="https://www.dotnetnotts.c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ottsiot.co.uk/" TargetMode="External"/><Relationship Id="rId11" Type="http://schemas.openxmlformats.org/officeDocument/2006/relationships/hyperlink" Target="https://www.twitch.tv/azureishlive" TargetMode="External"/><Relationship Id="rId5" Type="http://schemas.openxmlformats.org/officeDocument/2006/relationships/hyperlink" Target="https://www.petecodes.co.uk/" TargetMode="External"/><Relationship Id="rId10" Type="http://schemas.openxmlformats.org/officeDocument/2006/relationships/hyperlink" Target="https://agileengineeringpodcast.com/" TargetMode="External"/><Relationship Id="rId4" Type="http://schemas.openxmlformats.org/officeDocument/2006/relationships/hyperlink" Target="mailto:peter.gallagher@octopus.com" TargetMode="External"/><Relationship Id="rId9" Type="http://schemas.openxmlformats.org/officeDocument/2006/relationships/hyperlink" Target="https://www.lati.org.uk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6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4E89E07-0CEF-CB4E-8256-384F84501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Azure Percept 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Home Automation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5B3E2B-9D71-FF48-840D-413565656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Sat, May 28  |  1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ET  |  5</a:t>
            </a: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PM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PT </a:t>
            </a:r>
          </a:p>
          <a:p>
            <a:r>
              <a:rPr lang="en-US" dirty="0">
                <a:solidFill>
                  <a:srgbClr val="D59D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Livestream event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07D8A-36BE-2C41-A21E-1945F866C86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Peter Gallagher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42AB7-4523-7D4A-966B-FA42C7489A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71340" y="3862830"/>
            <a:ext cx="3735406" cy="727380"/>
          </a:xfrm>
        </p:spPr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IoT Consultant – PJG Creations Ltd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B9AFE678-7E44-0040-F449-6A23491090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" r="1713"/>
          <a:stretch>
            <a:fillRect/>
          </a:stretch>
        </p:blipFill>
        <p:spPr/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BADF8DE-EFC8-0F4F-D8FC-B07C2273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6" y="3416727"/>
            <a:ext cx="704465" cy="28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99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F8A98-A3B5-4DC1-AE82-E98597B67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308" y="1204470"/>
            <a:ext cx="8125691" cy="58654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C21D5DD-1BE5-4B8A-AA15-BA1029F45FF8}"/>
              </a:ext>
            </a:extLst>
          </p:cNvPr>
          <p:cNvSpPr txBox="1">
            <a:spLocks/>
          </p:cNvSpPr>
          <p:nvPr/>
        </p:nvSpPr>
        <p:spPr>
          <a:xfrm>
            <a:off x="319062" y="112845"/>
            <a:ext cx="11354714" cy="2215991"/>
          </a:xfrm>
          <a:prstGeom prst="rect">
            <a:avLst/>
          </a:prstGeom>
          <a:noFill/>
        </p:spPr>
        <p:txBody>
          <a:bodyPr wrap="square" tIns="91440" bIns="9144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058" b="0" i="0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chemeClr val="tx1"/>
                </a:solidFill>
              </a:rPr>
              <a:t>Percept Vision 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6600" dirty="0">
                <a:solidFill>
                  <a:schemeClr val="tx1"/>
                </a:solidFill>
              </a:rPr>
              <a:t>and Audio Demos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3D6021-2694-4073-88AD-CF94DA04B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5" y="2593968"/>
            <a:ext cx="2648284" cy="2242576"/>
          </a:xfrm>
          <a:prstGeom prst="rect">
            <a:avLst/>
          </a:prstGeom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40E1E4-0E3F-4E39-9CBE-1748CAFD42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70"/>
          <a:stretch/>
        </p:blipFill>
        <p:spPr>
          <a:xfrm>
            <a:off x="2254370" y="3736666"/>
            <a:ext cx="3506821" cy="2057820"/>
          </a:xfrm>
          <a:prstGeom prst="rect">
            <a:avLst/>
          </a:prstGeom>
          <a:effectLst>
            <a:outerShdw blurRad="50800" dist="38100" dir="13500000" sx="102000" sy="102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927193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F8A98-A3B5-4DC1-AE82-E98597B67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308" y="1204470"/>
            <a:ext cx="8125691" cy="58654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C21D5DD-1BE5-4B8A-AA15-BA1029F45FF8}"/>
              </a:ext>
            </a:extLst>
          </p:cNvPr>
          <p:cNvSpPr txBox="1">
            <a:spLocks/>
          </p:cNvSpPr>
          <p:nvPr/>
        </p:nvSpPr>
        <p:spPr>
          <a:xfrm>
            <a:off x="319062" y="112845"/>
            <a:ext cx="11354714" cy="2215991"/>
          </a:xfrm>
          <a:prstGeom prst="rect">
            <a:avLst/>
          </a:prstGeom>
          <a:noFill/>
        </p:spPr>
        <p:txBody>
          <a:bodyPr wrap="square" tIns="91440" bIns="9144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058" b="0" i="0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chemeClr val="tx1"/>
                </a:solidFill>
              </a:rPr>
              <a:t>Percept Home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6600" dirty="0">
                <a:solidFill>
                  <a:schemeClr val="tx1"/>
                </a:solidFill>
              </a:rPr>
              <a:t>Automation</a:t>
            </a:r>
          </a:p>
        </p:txBody>
      </p:sp>
      <p:pic>
        <p:nvPicPr>
          <p:cNvPr id="5" name="Picture 4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5A479FFF-38A1-4A50-8106-F0467A063A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11" y="2616727"/>
            <a:ext cx="4042785" cy="222007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391CA015-E134-45F0-86BB-7F4DA33643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0249" y="4983588"/>
            <a:ext cx="969747" cy="96974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7F6C944-2952-433F-A73B-D7A93603C5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0230" y="4846961"/>
            <a:ext cx="1009650" cy="1314450"/>
          </a:xfrm>
          <a:prstGeom prst="rect">
            <a:avLst/>
          </a:prstGeom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6D86FFCE-71E7-413D-B053-7376192234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9686">
            <a:off x="2387523" y="5152979"/>
            <a:ext cx="1061144" cy="70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0043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ECCF912F-B229-4310-AD6C-D0D3D0FC2CE4}"/>
              </a:ext>
            </a:extLst>
          </p:cNvPr>
          <p:cNvSpPr txBox="1">
            <a:spLocks/>
          </p:cNvSpPr>
          <p:nvPr/>
        </p:nvSpPr>
        <p:spPr>
          <a:xfrm>
            <a:off x="223204" y="127776"/>
            <a:ext cx="11758999" cy="1097205"/>
          </a:xfrm>
          <a:prstGeom prst="rect">
            <a:avLst/>
          </a:prstGeom>
        </p:spPr>
        <p:txBody>
          <a:bodyPr lIns="146097" tIns="9131" rIns="146097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077">
              <a:defRPr/>
            </a:pPr>
            <a:r>
              <a:rPr lang="en-US" sz="3600" dirty="0">
                <a:solidFill>
                  <a:schemeClr val="tx1"/>
                </a:solidFill>
              </a:rPr>
              <a:t>Percept Home Automation</a:t>
            </a:r>
          </a:p>
        </p:txBody>
      </p:sp>
      <p:pic>
        <p:nvPicPr>
          <p:cNvPr id="6" name="Picture 5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E331F572-2C1F-47B7-B8E6-153467909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593" y="1540489"/>
            <a:ext cx="2584732" cy="1419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3EF51-67DF-42CF-83EA-E1C3701F4B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699" y="4882432"/>
            <a:ext cx="1152525" cy="10668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9A16B56-1BAE-464C-B741-9862EE50D6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44087" y="1765310"/>
            <a:ext cx="969747" cy="969747"/>
          </a:xfrm>
          <a:prstGeom prst="rect">
            <a:avLst/>
          </a:prstGeom>
        </p:spPr>
      </p:pic>
      <p:pic>
        <p:nvPicPr>
          <p:cNvPr id="12" name="Picture 11" descr="A circuit board&#10;&#10;Description automatically generated">
            <a:extLst>
              <a:ext uri="{FF2B5EF4-FFF2-40B4-BE49-F238E27FC236}">
                <a16:creationId xmlns:a16="http://schemas.microsoft.com/office/drawing/2014/main" id="{7E9FC79A-E492-448F-8528-600782269C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04" y="1658828"/>
            <a:ext cx="1786738" cy="1182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45E868-A400-47B8-BF46-C7E43407E658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contrast="-40000"/>
          </a:blip>
          <a:stretch>
            <a:fillRect/>
          </a:stretch>
        </p:blipFill>
        <p:spPr>
          <a:xfrm>
            <a:off x="8964448" y="3346031"/>
            <a:ext cx="1162050" cy="8382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8D38AA-57BC-4EED-A2C3-152CE2EDDFC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35873" y="4914800"/>
            <a:ext cx="1219200" cy="13049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E409F6E-9C40-4C80-A4B0-D2E8E7CCA304}"/>
              </a:ext>
            </a:extLst>
          </p:cNvPr>
          <p:cNvCxnSpPr>
            <a:cxnSpLocks/>
          </p:cNvCxnSpPr>
          <p:nvPr/>
        </p:nvCxnSpPr>
        <p:spPr>
          <a:xfrm>
            <a:off x="2340959" y="3159915"/>
            <a:ext cx="0" cy="160372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FE9EA40-A336-4F40-ABA0-B12AFA2FA652}"/>
              </a:ext>
            </a:extLst>
          </p:cNvPr>
          <p:cNvCxnSpPr>
            <a:cxnSpLocks/>
          </p:cNvCxnSpPr>
          <p:nvPr/>
        </p:nvCxnSpPr>
        <p:spPr>
          <a:xfrm>
            <a:off x="3180170" y="5415832"/>
            <a:ext cx="200779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FEC9205-8C29-431A-A35B-D550A33C1258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828961" y="2735057"/>
            <a:ext cx="0" cy="19314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6DBDB85-D3B0-4139-944D-4F4A43032C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6313834" y="2250183"/>
            <a:ext cx="2338270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003AAB4-E507-472E-A1C6-D10E1AEE9BEA}"/>
              </a:ext>
            </a:extLst>
          </p:cNvPr>
          <p:cNvCxnSpPr>
            <a:cxnSpLocks/>
          </p:cNvCxnSpPr>
          <p:nvPr/>
        </p:nvCxnSpPr>
        <p:spPr>
          <a:xfrm>
            <a:off x="9545473" y="2873906"/>
            <a:ext cx="0" cy="4033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FEAF34D-F02E-4C12-A6F1-6F9922A0D763}"/>
              </a:ext>
            </a:extLst>
          </p:cNvPr>
          <p:cNvCxnSpPr>
            <a:cxnSpLocks/>
          </p:cNvCxnSpPr>
          <p:nvPr/>
        </p:nvCxnSpPr>
        <p:spPr>
          <a:xfrm>
            <a:off x="9545473" y="4280688"/>
            <a:ext cx="0" cy="5153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36E41C-EEA4-48CE-8A9C-F18D3940065E}"/>
              </a:ext>
            </a:extLst>
          </p:cNvPr>
          <p:cNvSpPr txBox="1"/>
          <p:nvPr/>
        </p:nvSpPr>
        <p:spPr>
          <a:xfrm>
            <a:off x="134842" y="1927017"/>
            <a:ext cx="857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Azure Percept Audio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9999E8-FA11-4DAC-A303-BB74EDE1E4C9}"/>
              </a:ext>
            </a:extLst>
          </p:cNvPr>
          <p:cNvSpPr txBox="1"/>
          <p:nvPr/>
        </p:nvSpPr>
        <p:spPr>
          <a:xfrm>
            <a:off x="1912080" y="6026638"/>
            <a:ext cx="857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Speech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4C8F23-3BF0-40BE-8ECF-A559209945E2}"/>
              </a:ext>
            </a:extLst>
          </p:cNvPr>
          <p:cNvSpPr txBox="1"/>
          <p:nvPr/>
        </p:nvSpPr>
        <p:spPr>
          <a:xfrm>
            <a:off x="4940198" y="6026638"/>
            <a:ext cx="177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Azure Function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F54EC8-99F6-4D9E-BDAB-8D6F08E09519}"/>
              </a:ext>
            </a:extLst>
          </p:cNvPr>
          <p:cNvSpPr txBox="1"/>
          <p:nvPr/>
        </p:nvSpPr>
        <p:spPr>
          <a:xfrm>
            <a:off x="3689321" y="2111682"/>
            <a:ext cx="177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IoT Hub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0DF264-E6C4-4828-93FB-25DFC3494091}"/>
              </a:ext>
            </a:extLst>
          </p:cNvPr>
          <p:cNvSpPr txBox="1"/>
          <p:nvPr/>
        </p:nvSpPr>
        <p:spPr>
          <a:xfrm>
            <a:off x="10438842" y="2111681"/>
            <a:ext cx="177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Raspberry Pi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DB66DA-1BFF-4378-9AD3-1FA198E76D3C}"/>
              </a:ext>
            </a:extLst>
          </p:cNvPr>
          <p:cNvSpPr txBox="1"/>
          <p:nvPr/>
        </p:nvSpPr>
        <p:spPr>
          <a:xfrm>
            <a:off x="10438842" y="3562291"/>
            <a:ext cx="177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Mains Relay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AEA1788-9872-4C0E-8729-127D1D39AF0C}"/>
              </a:ext>
            </a:extLst>
          </p:cNvPr>
          <p:cNvSpPr txBox="1"/>
          <p:nvPr/>
        </p:nvSpPr>
        <p:spPr>
          <a:xfrm>
            <a:off x="10479303" y="5290263"/>
            <a:ext cx="1776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Desk Lamp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76301269-A3A5-40B2-B94E-1157AE092F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89003" y="4743640"/>
            <a:ext cx="1091874" cy="142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199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8" grpId="0"/>
      <p:bldP spid="49" grpId="0"/>
      <p:bldP spid="50" grpId="0"/>
      <p:bldP spid="51" grpId="0"/>
      <p:bldP spid="5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FF8A98-A3B5-4DC1-AE82-E98597B67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308" y="1204470"/>
            <a:ext cx="8125691" cy="586540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C21D5DD-1BE5-4B8A-AA15-BA1029F45FF8}"/>
              </a:ext>
            </a:extLst>
          </p:cNvPr>
          <p:cNvSpPr txBox="1">
            <a:spLocks/>
          </p:cNvSpPr>
          <p:nvPr/>
        </p:nvSpPr>
        <p:spPr>
          <a:xfrm>
            <a:off x="319062" y="112845"/>
            <a:ext cx="11354714" cy="2215991"/>
          </a:xfrm>
          <a:prstGeom prst="rect">
            <a:avLst/>
          </a:prstGeom>
          <a:noFill/>
        </p:spPr>
        <p:txBody>
          <a:bodyPr wrap="square" tIns="91440" bIns="9144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058" b="0" i="0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chemeClr val="tx1"/>
                </a:solidFill>
              </a:rPr>
              <a:t>Percept Home 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6600" dirty="0">
                <a:solidFill>
                  <a:schemeClr val="tx1"/>
                </a:solidFill>
              </a:rPr>
              <a:t>Automation Demo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53BEE-A3E0-4EE5-979A-E27DC9B4D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95" y="2658362"/>
            <a:ext cx="5864028" cy="285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5619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102A160-C0DD-4B0A-A2C8-A59291B2A386}"/>
              </a:ext>
            </a:extLst>
          </p:cNvPr>
          <p:cNvSpPr txBox="1">
            <a:spLocks/>
          </p:cNvSpPr>
          <p:nvPr/>
        </p:nvSpPr>
        <p:spPr>
          <a:xfrm>
            <a:off x="318665" y="137609"/>
            <a:ext cx="8796300" cy="1200329"/>
          </a:xfrm>
          <a:prstGeom prst="rect">
            <a:avLst/>
          </a:prstGeom>
          <a:noFill/>
        </p:spPr>
        <p:txBody>
          <a:bodyPr wrap="square" tIns="91440" bIns="9144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058" b="0" i="0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6600" dirty="0">
                <a:solidFill>
                  <a:schemeClr val="tx1"/>
                </a:solidFill>
              </a:rPr>
              <a:t>Links</a:t>
            </a:r>
          </a:p>
        </p:txBody>
      </p:sp>
      <p:sp>
        <p:nvSpPr>
          <p:cNvPr id="6" name="Content Placeholder 11">
            <a:extLst>
              <a:ext uri="{FF2B5EF4-FFF2-40B4-BE49-F238E27FC236}">
                <a16:creationId xmlns:a16="http://schemas.microsoft.com/office/drawing/2014/main" id="{03B1AB93-E22D-4CA9-ABA4-352E7813C910}"/>
              </a:ext>
            </a:extLst>
          </p:cNvPr>
          <p:cNvSpPr txBox="1">
            <a:spLocks/>
          </p:cNvSpPr>
          <p:nvPr/>
        </p:nvSpPr>
        <p:spPr>
          <a:xfrm>
            <a:off x="202869" y="1202281"/>
            <a:ext cx="11786262" cy="4975780"/>
          </a:xfrm>
          <a:prstGeom prst="rect">
            <a:avLst/>
          </a:prstGeom>
        </p:spPr>
        <p:txBody>
          <a:bodyPr numCol="1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B3CB1B"/>
              </a:buClr>
              <a:buSzPct val="80000"/>
              <a:buFont typeface="Wingdings 3" panose="05040102010807070707" pitchFamily="18" charset="2"/>
              <a:buChar char=""/>
              <a:defRPr sz="2000" b="0" i="0" kern="1200">
                <a:solidFill>
                  <a:srgbClr val="B3CB1B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B3CB1B"/>
              </a:buClr>
              <a:buSzPct val="80000"/>
              <a:buFont typeface="Wingdings 3" panose="05040102010807070707" pitchFamily="18" charset="2"/>
              <a:buChar char=""/>
              <a:defRPr sz="1800" b="0" i="0" kern="1200">
                <a:solidFill>
                  <a:srgbClr val="B3CB1B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B3CB1B"/>
              </a:buClr>
              <a:buSzPct val="80000"/>
              <a:buFont typeface="Wingdings 3" panose="05040102010807070707" pitchFamily="18" charset="2"/>
              <a:buChar char=""/>
              <a:defRPr sz="1600" b="0" i="0" kern="1200">
                <a:solidFill>
                  <a:srgbClr val="B3CB1B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B3CB1B"/>
              </a:buClr>
              <a:buSzPct val="80000"/>
              <a:buFont typeface="Wingdings 3" panose="05040102010807070707" pitchFamily="18" charset="2"/>
              <a:buChar char=""/>
              <a:defRPr sz="1400" b="0" i="0" kern="1200">
                <a:solidFill>
                  <a:srgbClr val="B3CB1B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rgbClr val="B3CB1B"/>
              </a:buClr>
              <a:buSzPct val="80000"/>
              <a:buFont typeface="Wingdings 3" panose="05040102010807070707" pitchFamily="18" charset="2"/>
              <a:buChar char=""/>
              <a:defRPr sz="1400" b="0" i="0" kern="1200">
                <a:solidFill>
                  <a:srgbClr val="B3CB1B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GB" sz="2200" dirty="0"/>
              <a:t>Blog Post</a:t>
            </a:r>
            <a:br>
              <a:rPr lang="en-GB" sz="2200" dirty="0"/>
            </a:br>
            <a:r>
              <a:rPr lang="en-GB" sz="22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https://bit.ly/percept-home-automation</a:t>
            </a:r>
            <a:endParaRPr lang="en-GB" sz="2200" b="1" dirty="0">
              <a:solidFill>
                <a:schemeClr val="tx1"/>
              </a:solidFill>
            </a:endParaRPr>
          </a:p>
          <a:p>
            <a:pPr lvl="1"/>
            <a:r>
              <a:rPr lang="en-GB" sz="2200" dirty="0"/>
              <a:t>GitHub Repo</a:t>
            </a:r>
            <a:br>
              <a:rPr lang="en-GB" sz="2200" dirty="0"/>
            </a:br>
            <a:r>
              <a:rPr lang="en-GB" sz="2200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https://bit.ly/percept-home-automation-repo</a:t>
            </a:r>
            <a:endParaRPr lang="en-GB" sz="2200" b="1" dirty="0">
              <a:solidFill>
                <a:schemeClr val="tx1"/>
              </a:solidFill>
            </a:endParaRPr>
          </a:p>
          <a:p>
            <a:pPr lvl="1"/>
            <a:r>
              <a:rPr lang="en-GB" sz="2200" dirty="0"/>
              <a:t>Azure Percept</a:t>
            </a:r>
            <a:br>
              <a:rPr lang="en-GB" sz="2200" dirty="0"/>
            </a:br>
            <a:r>
              <a:rPr lang="en-GB" sz="22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http://bit.ly/azure-percept</a:t>
            </a:r>
            <a:endParaRPr lang="en-GB" sz="2200" b="1" dirty="0">
              <a:solidFill>
                <a:schemeClr val="tx1"/>
              </a:solidFill>
            </a:endParaRPr>
          </a:p>
          <a:p>
            <a:pPr lvl="1"/>
            <a:r>
              <a:rPr lang="en-GB" sz="2200" dirty="0"/>
              <a:t>Azure Speech Services</a:t>
            </a:r>
            <a:br>
              <a:rPr lang="en-GB" sz="2200" dirty="0"/>
            </a:br>
            <a:r>
              <a:rPr lang="en-GB" sz="2200" b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http://bit.ly/azure-speech-services</a:t>
            </a:r>
            <a:endParaRPr lang="en-GB" sz="2200" b="1" dirty="0">
              <a:solidFill>
                <a:schemeClr val="tx1"/>
              </a:solidFill>
            </a:endParaRPr>
          </a:p>
          <a:p>
            <a:pPr lvl="1"/>
            <a:r>
              <a:rPr lang="en-GB" sz="2200" dirty="0"/>
              <a:t>Azure Custom Vision</a:t>
            </a:r>
            <a:br>
              <a:rPr lang="en-GB" sz="2200" dirty="0"/>
            </a:br>
            <a:r>
              <a:rPr lang="en-GB" sz="2200" b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http://bit.ly/azure-custom-vision</a:t>
            </a:r>
            <a:endParaRPr lang="en-GB" sz="2200" b="1" dirty="0">
              <a:solidFill>
                <a:schemeClr val="tx1"/>
              </a:solidFill>
            </a:endParaRPr>
          </a:p>
          <a:p>
            <a:pPr lvl="1"/>
            <a: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Cloud Skills Challenge</a:t>
            </a:r>
            <a:b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https://aka.ms/StudentDeveloperDayChallenge</a:t>
            </a:r>
            <a:r>
              <a:rPr lang="en-GB" sz="2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marL="457200" lvl="1" indent="0">
              <a:buNone/>
            </a:pPr>
            <a:endParaRPr lang="en-GB" sz="2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53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0169D-5864-4178-8913-09BC13BD3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5400" b="1" dirty="0" err="1"/>
              <a:t>IoTeaLive</a:t>
            </a:r>
            <a:endParaRPr lang="en-GB" sz="5400" b="1" dirty="0"/>
          </a:p>
        </p:txBody>
      </p:sp>
      <p:pic>
        <p:nvPicPr>
          <p:cNvPr id="5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2B5BA407-A8A4-4FAB-8435-010CB450B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1544" y="1711729"/>
            <a:ext cx="3248912" cy="378141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7E9C5-B7DC-4E1F-9DDE-D68405269D73}"/>
              </a:ext>
            </a:extLst>
          </p:cNvPr>
          <p:cNvSpPr txBox="1">
            <a:spLocks/>
          </p:cNvSpPr>
          <p:nvPr/>
        </p:nvSpPr>
        <p:spPr>
          <a:xfrm>
            <a:off x="838200" y="55141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https://twitch.tv/azureishlive</a:t>
            </a:r>
          </a:p>
        </p:txBody>
      </p:sp>
    </p:spTree>
    <p:extLst>
      <p:ext uri="{BB962C8B-B14F-4D97-AF65-F5344CB8AC3E}">
        <p14:creationId xmlns:p14="http://schemas.microsoft.com/office/powerpoint/2010/main" val="2153709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42A3ACC-F740-4DCD-8684-6F82A0681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0D4D38-B068-4588-BE6C-EBB7C523F273}"/>
              </a:ext>
            </a:extLst>
          </p:cNvPr>
          <p:cNvSpPr/>
          <p:nvPr/>
        </p:nvSpPr>
        <p:spPr>
          <a:xfrm>
            <a:off x="0" y="0"/>
            <a:ext cx="12192000" cy="1189973"/>
          </a:xfrm>
          <a:prstGeom prst="rect">
            <a:avLst/>
          </a:prstGeom>
          <a:solidFill>
            <a:srgbClr val="F0592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uli"/>
                <a:ea typeface="+mn-ea"/>
                <a:cs typeface="+mn-cs"/>
              </a:rPr>
              <a:t>pluralsight.pxf.io/az220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141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10000"/>
    </mc:Choice>
    <mc:Fallback>
      <p:transition spd="slow" advTm="1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E2D5-F862-4DC6-AAA1-323E8604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1AB84C0-22A8-45D7-961B-054848D24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1E7E54-7FB0-493F-AD4C-BF13C148A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6554" y="1"/>
            <a:ext cx="13105108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4942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10000"/>
    </mc:Choice>
    <mc:Fallback>
      <p:transition spd="slow" advTm="1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B86A0-24CF-4F53-9B66-FD3FCA7D0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1704"/>
            <a:ext cx="9905998" cy="1478570"/>
          </a:xfrm>
        </p:spPr>
        <p:txBody>
          <a:bodyPr>
            <a:normAutofit/>
          </a:bodyPr>
          <a:lstStyle/>
          <a:p>
            <a:r>
              <a:rPr lang="en-US" sz="4000" dirty="0"/>
              <a:t>Thursday 12</a:t>
            </a:r>
            <a:r>
              <a:rPr lang="en-US" sz="4000" baseline="30000" dirty="0"/>
              <a:t>th</a:t>
            </a:r>
            <a:r>
              <a:rPr lang="en-US" sz="4000" dirty="0"/>
              <a:t> May</a:t>
            </a:r>
            <a:br>
              <a:rPr lang="en-US" sz="4000" dirty="0"/>
            </a:br>
            <a:r>
              <a:rPr lang="en-US" sz="4000" dirty="0"/>
              <a:t>from 18:30 BST ON ZOOM!</a:t>
            </a:r>
            <a:endParaRPr lang="en-GB" sz="40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C4269F2-A7FA-4910-A5A3-EB2A57F75B91}"/>
              </a:ext>
            </a:extLst>
          </p:cNvPr>
          <p:cNvSpPr txBox="1">
            <a:spLocks/>
          </p:cNvSpPr>
          <p:nvPr/>
        </p:nvSpPr>
        <p:spPr>
          <a:xfrm>
            <a:off x="3733013" y="4162427"/>
            <a:ext cx="7072122" cy="157733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Laurent </a:t>
            </a:r>
            <a:r>
              <a:rPr kumimoji="0" lang="en-GB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Ellerbach</a:t>
            </a:r>
            <a:b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</a:b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rPr>
              <a:t>Principle Software Engineer - Microsoft</a:t>
            </a:r>
            <a:endParaRPr kumimoji="0" lang="nn-NO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7E3D9D5F-1D3A-4FAF-A299-D6BD0B4B0D20}"/>
              </a:ext>
            </a:extLst>
          </p:cNvPr>
          <p:cNvSpPr txBox="1">
            <a:spLocks/>
          </p:cNvSpPr>
          <p:nvPr/>
        </p:nvSpPr>
        <p:spPr>
          <a:xfrm>
            <a:off x="3550060" y="2385394"/>
            <a:ext cx="7438029" cy="17306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.NET </a:t>
            </a:r>
            <a:r>
              <a:rPr kumimoji="0" lang="en-GB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nanoFramework</a:t>
            </a:r>
            <a:endParaRPr kumimoji="0" lang="en-GB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152400" dist="38100" dir="2700000" algn="tl">
                  <a:srgbClr val="000000">
                    <a:alpha val="36000"/>
                  </a:srgbClr>
                </a:outerShdw>
              </a:effectLst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3" name="Picture 2" descr="Profile photo of Laurent Ellerbach">
            <a:extLst>
              <a:ext uri="{FF2B5EF4-FFF2-40B4-BE49-F238E27FC236}">
                <a16:creationId xmlns:a16="http://schemas.microsoft.com/office/drawing/2014/main" id="{97A616CC-DE88-44E8-8702-518A8F515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59" y="2769295"/>
            <a:ext cx="2970467" cy="29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6050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0"/>
    </mc:Choice>
    <mc:Fallback>
      <p:transition spd="slow" advTm="1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AE2D5-F862-4DC6-AAA1-323E8604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Content Placeholder 1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6B3B00E-6665-4651-861F-AA97552CA3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540"/>
            <a:ext cx="12191998" cy="6863080"/>
          </a:xfrm>
        </p:spPr>
      </p:pic>
    </p:spTree>
    <p:extLst>
      <p:ext uri="{BB962C8B-B14F-4D97-AF65-F5344CB8AC3E}">
        <p14:creationId xmlns:p14="http://schemas.microsoft.com/office/powerpoint/2010/main" val="38648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Tm="10000"/>
    </mc:Choice>
    <mc:Fallback>
      <p:transition spd="slow" advTm="1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8822861B-A833-40C2-9007-66EBA508E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09686">
            <a:off x="9869182" y="4973700"/>
            <a:ext cx="867475" cy="5742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692229"/>
            <a:ext cx="9405953" cy="3507427"/>
          </a:xfrm>
        </p:spPr>
        <p:txBody>
          <a:bodyPr/>
          <a:lstStyle/>
          <a:p>
            <a:r>
              <a:rPr lang="en-GB" sz="6000" dirty="0"/>
              <a:t>Azure Percept </a:t>
            </a:r>
            <a:br>
              <a:rPr lang="en-GB" sz="6000" dirty="0"/>
            </a:br>
            <a:r>
              <a:rPr lang="en-GB" sz="6000" dirty="0"/>
              <a:t>Home 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1439122"/>
          </a:xfrm>
        </p:spPr>
        <p:txBody>
          <a:bodyPr/>
          <a:lstStyle/>
          <a:p>
            <a:r>
              <a:rPr lang="en-GB" dirty="0">
                <a:solidFill>
                  <a:srgbClr val="B3CB1B"/>
                </a:solidFill>
              </a:rPr>
              <a:t>Pete Gallagher</a:t>
            </a:r>
          </a:p>
          <a:p>
            <a:r>
              <a:rPr lang="en-GB" dirty="0">
                <a:solidFill>
                  <a:srgbClr val="B3CB1B"/>
                </a:solidFill>
              </a:rPr>
              <a:t>Petecodes.co.uk / pjgcreations.co</a:t>
            </a:r>
            <a:r>
              <a:rPr lang="en-GB">
                <a:solidFill>
                  <a:srgbClr val="B3CB1B"/>
                </a:solidFill>
              </a:rPr>
              <a:t>.uk</a:t>
            </a:r>
            <a:endParaRPr lang="en-GB" dirty="0">
              <a:solidFill>
                <a:srgbClr val="B3CB1B"/>
              </a:solidFill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D26C85F-33D3-4EE3-AD16-93081A882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54673">
            <a:off x="10724320" y="2922746"/>
            <a:ext cx="625450" cy="2063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0489FF-C601-4ED4-8328-C2AADBA74E1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038042">
            <a:off x="8947204" y="3783328"/>
            <a:ext cx="1219200" cy="13049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028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462DD70-56C7-4049-9494-E46A81FAD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032933"/>
            <a:ext cx="11046177" cy="4803423"/>
          </a:xfrm>
        </p:spPr>
        <p:txBody>
          <a:bodyPr numCol="2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700" dirty="0"/>
              <a:t>Twitter</a:t>
            </a:r>
            <a:br>
              <a:rPr lang="en-GB" sz="1700" dirty="0"/>
            </a:br>
            <a:r>
              <a:rPr lang="en-GB" sz="1700" b="1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@pete_codes</a:t>
            </a:r>
            <a:endParaRPr lang="en-GB" sz="17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700" dirty="0"/>
              <a:t>Email: </a:t>
            </a:r>
            <a:br>
              <a:rPr lang="en-GB" sz="1700" dirty="0"/>
            </a:br>
            <a:r>
              <a:rPr lang="en-GB" sz="1700" b="1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peter.gallagher@octopus.com</a:t>
            </a:r>
            <a:endParaRPr lang="en-GB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700" dirty="0"/>
              <a:t>Personal Website:</a:t>
            </a:r>
            <a:br>
              <a:rPr lang="en-GB" sz="1700" b="1" dirty="0">
                <a:solidFill>
                  <a:schemeClr val="tx1"/>
                </a:solidFill>
              </a:rPr>
            </a:br>
            <a:r>
              <a:rPr lang="en-GB" sz="1700" b="1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https://www.petecodes.co.uk</a:t>
            </a:r>
            <a:br>
              <a:rPr lang="en-GB" sz="1700" b="1" dirty="0">
                <a:solidFill>
                  <a:schemeClr val="tx1"/>
                </a:solidFill>
              </a:rPr>
            </a:br>
            <a:br>
              <a:rPr lang="en-GB" sz="1700" b="1" dirty="0">
                <a:solidFill>
                  <a:schemeClr val="tx1"/>
                </a:solidFill>
              </a:rPr>
            </a:br>
            <a:r>
              <a:rPr lang="en-GB" sz="1700" dirty="0"/>
              <a:t>Notts IoT:</a:t>
            </a:r>
            <a:br>
              <a:rPr lang="en-GB" sz="1700" dirty="0"/>
            </a:br>
            <a:r>
              <a:rPr lang="en-GB" sz="1700" b="1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https://www.nottsiot.co.uk</a:t>
            </a:r>
            <a:br>
              <a:rPr lang="en-GB" sz="1700" b="1" dirty="0">
                <a:solidFill>
                  <a:schemeClr val="tx1"/>
                </a:solidFill>
              </a:rPr>
            </a:br>
            <a:br>
              <a:rPr lang="en-GB" sz="1700" b="1" dirty="0">
                <a:solidFill>
                  <a:schemeClr val="tx1"/>
                </a:solidFill>
              </a:rPr>
            </a:br>
            <a:endParaRPr lang="en-GB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700" dirty="0"/>
              <a:t>Dot Net Notts:</a:t>
            </a:r>
            <a:br>
              <a:rPr lang="en-GB" sz="1700" dirty="0"/>
            </a:br>
            <a:r>
              <a:rPr lang="en-GB" sz="1700" b="1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https://www.dotnetnotts.co</a:t>
            </a:r>
            <a:endParaRPr lang="en-GB" sz="17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700" dirty="0"/>
              <a:t>Notts Dev Workshop:</a:t>
            </a:r>
            <a:br>
              <a:rPr lang="en-GB" sz="1700" dirty="0"/>
            </a:br>
            <a:r>
              <a:rPr lang="en-GB" sz="1700" b="1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https://www.nottsdevworkshop.co.uk</a:t>
            </a:r>
            <a:endParaRPr lang="en-GB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700" dirty="0"/>
              <a:t>LATi:</a:t>
            </a:r>
            <a:br>
              <a:rPr lang="en-GB" sz="1700" dirty="0"/>
            </a:br>
            <a:r>
              <a:rPr lang="en-GB" sz="1700" b="1" dirty="0">
                <a:solidFill>
                  <a:schemeClr val="tx1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https://www.lati.org.uk</a:t>
            </a:r>
            <a:endParaRPr lang="en-GB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700" dirty="0"/>
              <a:t>Agile Engineering Podcast:</a:t>
            </a:r>
            <a:br>
              <a:rPr lang="en-GB" sz="1700" dirty="0"/>
            </a:br>
            <a:r>
              <a:rPr lang="en-GB" sz="1700" b="1" dirty="0">
                <a:solidFill>
                  <a:schemeClr val="tx1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https://agileengineeringpodcast.com/</a:t>
            </a:r>
            <a:endParaRPr lang="en-GB" sz="1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GB" sz="1700" dirty="0" err="1"/>
              <a:t>Azureish</a:t>
            </a:r>
            <a:r>
              <a:rPr lang="en-GB" sz="1700" dirty="0"/>
              <a:t> Live:</a:t>
            </a:r>
            <a:br>
              <a:rPr lang="en-GB" sz="1700" dirty="0"/>
            </a:br>
            <a:r>
              <a:rPr lang="en-GB" sz="1700" b="1" dirty="0">
                <a:solidFill>
                  <a:schemeClr val="tx1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https://www.twitch.tv/azureishlive</a:t>
            </a:r>
            <a:endParaRPr lang="en-GB" sz="1700" b="1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81D345-FD52-4FD4-84CA-F1D8F2AC2259}"/>
              </a:ext>
            </a:extLst>
          </p:cNvPr>
          <p:cNvSpPr txBox="1">
            <a:spLocks/>
          </p:cNvSpPr>
          <p:nvPr/>
        </p:nvSpPr>
        <p:spPr>
          <a:xfrm>
            <a:off x="1154955" y="170122"/>
            <a:ext cx="8825658" cy="1304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6000" dirty="0"/>
              <a:t>Contact 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C8477-5DE1-4151-A714-A88B402C9C48}"/>
              </a:ext>
            </a:extLst>
          </p:cNvPr>
          <p:cNvSpPr txBox="1"/>
          <p:nvPr/>
        </p:nvSpPr>
        <p:spPr>
          <a:xfrm>
            <a:off x="2492573" y="5739149"/>
            <a:ext cx="6781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rgbClr val="B3CB1B"/>
                </a:solidFill>
              </a:rPr>
              <a:t>Slides: </a:t>
            </a:r>
            <a:r>
              <a:rPr lang="en-GB" sz="2400" b="1" dirty="0"/>
              <a:t>https://bit.ly/pjgai422022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78726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95BAB9A-5E06-4A30-A834-A0715827D9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271" y="193158"/>
            <a:ext cx="8825658" cy="940981"/>
          </a:xfrm>
        </p:spPr>
        <p:txBody>
          <a:bodyPr/>
          <a:lstStyle/>
          <a:p>
            <a:r>
              <a:rPr lang="en-GB" dirty="0"/>
              <a:t>About Me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57CA3A-9399-4E31-864F-23A89EBD41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0647" y="1134139"/>
            <a:ext cx="2823429" cy="2823429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97EC0CF-0B2F-4DEF-AF2F-92141E6DC0FC}"/>
              </a:ext>
            </a:extLst>
          </p:cNvPr>
          <p:cNvSpPr txBox="1">
            <a:spLocks/>
          </p:cNvSpPr>
          <p:nvPr/>
        </p:nvSpPr>
        <p:spPr>
          <a:xfrm>
            <a:off x="4057982" y="1146644"/>
            <a:ext cx="7710668" cy="24241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3600" b="1" dirty="0">
                <a:solidFill>
                  <a:schemeClr val="tx1"/>
                </a:solidFill>
              </a:rPr>
              <a:t>Pete Gallagher</a:t>
            </a:r>
            <a:br>
              <a:rPr lang="en-GB" sz="3600" dirty="0">
                <a:solidFill>
                  <a:srgbClr val="B3CB1B"/>
                </a:solidFill>
              </a:rPr>
            </a:br>
            <a:r>
              <a:rPr lang="en-GB" sz="3600" dirty="0">
                <a:solidFill>
                  <a:srgbClr val="B3CB1B"/>
                </a:solidFill>
              </a:rPr>
              <a:t>@pete_codes</a:t>
            </a:r>
          </a:p>
          <a:p>
            <a:r>
              <a:rPr lang="en-GB" sz="3600" dirty="0">
                <a:solidFill>
                  <a:srgbClr val="B3CB1B"/>
                </a:solidFill>
              </a:rPr>
              <a:t>www.PeteCodes.co.uk</a:t>
            </a:r>
          </a:p>
          <a:p>
            <a:r>
              <a:rPr lang="en-GB" sz="3600" dirty="0">
                <a:solidFill>
                  <a:srgbClr val="B3CB1B"/>
                </a:solidFill>
              </a:rPr>
              <a:t>peter.gallagher@octopus.com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F163FA1-B043-41B4-AC08-DE0BF52EB764}"/>
              </a:ext>
            </a:extLst>
          </p:cNvPr>
          <p:cNvSpPr txBox="1">
            <a:spLocks/>
          </p:cNvSpPr>
          <p:nvPr/>
        </p:nvSpPr>
        <p:spPr>
          <a:xfrm>
            <a:off x="262238" y="4065034"/>
            <a:ext cx="11667523" cy="2352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400" dirty="0">
                <a:solidFill>
                  <a:srgbClr val="B3CB1B"/>
                </a:solidFill>
              </a:rPr>
              <a:t>Senior Solutions Architect at Octopus Deploy</a:t>
            </a:r>
          </a:p>
          <a:p>
            <a:pPr algn="ctr"/>
            <a:r>
              <a:rPr lang="en-GB" sz="2400" dirty="0">
                <a:solidFill>
                  <a:srgbClr val="B3CB1B"/>
                </a:solidFill>
              </a:rPr>
              <a:t>Microsoft Certified Trainer &amp; Azure MVP, Pluralsight Author</a:t>
            </a:r>
          </a:p>
          <a:p>
            <a:pPr algn="ctr"/>
            <a:r>
              <a:rPr lang="en-GB" sz="2400" dirty="0">
                <a:solidFill>
                  <a:srgbClr val="B3CB1B"/>
                </a:solidFill>
              </a:rPr>
              <a:t>Decades of Desktop, Web &amp; Embedded Software experience,</a:t>
            </a:r>
          </a:p>
          <a:p>
            <a:pPr algn="ctr"/>
            <a:r>
              <a:rPr lang="en-GB" sz="2400" dirty="0">
                <a:solidFill>
                  <a:srgbClr val="B3CB1B"/>
                </a:solidFill>
              </a:rPr>
              <a:t>Meetup Organiser,</a:t>
            </a:r>
          </a:p>
          <a:p>
            <a:pPr algn="ctr"/>
            <a:r>
              <a:rPr lang="en-GB" sz="2400" dirty="0">
                <a:solidFill>
                  <a:srgbClr val="B3CB1B"/>
                </a:solidFill>
              </a:rPr>
              <a:t>STEM Ambassador, Code Club Organiser … Gadget Addict</a:t>
            </a:r>
          </a:p>
          <a:p>
            <a:pPr algn="ctr"/>
            <a:r>
              <a:rPr lang="en-GB" sz="2400" dirty="0">
                <a:solidFill>
                  <a:srgbClr val="B3CB1B"/>
                </a:solidFill>
              </a:rPr>
              <a:t>Father of two inquisitive girls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6CDCCCE-A54F-49F7-A444-65C0D066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47" y="1085431"/>
            <a:ext cx="1086411" cy="43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7616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C21D5DD-1BE5-4B8A-AA15-BA1029F45FF8}"/>
              </a:ext>
            </a:extLst>
          </p:cNvPr>
          <p:cNvSpPr txBox="1">
            <a:spLocks/>
          </p:cNvSpPr>
          <p:nvPr/>
        </p:nvSpPr>
        <p:spPr>
          <a:xfrm>
            <a:off x="346375" y="0"/>
            <a:ext cx="11354714" cy="1270797"/>
          </a:xfrm>
          <a:prstGeom prst="rect">
            <a:avLst/>
          </a:prstGeom>
          <a:noFill/>
        </p:spPr>
        <p:txBody>
          <a:bodyPr wrap="square" tIns="91440" bIns="91440" anchor="t" anchorCtr="0">
            <a:sp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058" b="0" i="0" kern="1200" spc="-98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Azure Percept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DA50D-4CED-456A-8E5C-80934048E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308" y="1204470"/>
            <a:ext cx="8125691" cy="5865404"/>
          </a:xfrm>
          <a:prstGeom prst="rect">
            <a:avLst/>
          </a:prstGeom>
        </p:spPr>
      </p:pic>
      <p:pic>
        <p:nvPicPr>
          <p:cNvPr id="8" name="Picture 7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1DAB8C40-F8E1-4B2A-BC93-DB6FDE714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939" y="4346687"/>
            <a:ext cx="2379783" cy="1306843"/>
          </a:xfrm>
          <a:prstGeom prst="rect">
            <a:avLst/>
          </a:prstGeom>
        </p:spPr>
      </p:pic>
      <p:pic>
        <p:nvPicPr>
          <p:cNvPr id="10" name="Picture 9" descr="A picture containing cosmetic&#10;&#10;Description automatically generated">
            <a:extLst>
              <a:ext uri="{FF2B5EF4-FFF2-40B4-BE49-F238E27FC236}">
                <a16:creationId xmlns:a16="http://schemas.microsoft.com/office/drawing/2014/main" id="{02EA7568-3747-4D43-A549-5822FB3EE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14297" y="2409561"/>
            <a:ext cx="2299064" cy="798363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E737D32-55EF-45E0-B720-8907F3AA1A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22" y="2336181"/>
            <a:ext cx="828795" cy="273384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E8C1AA-23EF-49C8-BCBC-BC756EEBD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5080" y="3389345"/>
            <a:ext cx="841011" cy="84101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2830CD8-C748-4C55-B7B4-CF9088AAE2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6917" y="3685390"/>
            <a:ext cx="895180" cy="116542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2" descr="What are Azure Cognitive Services?">
            <a:extLst>
              <a:ext uri="{FF2B5EF4-FFF2-40B4-BE49-F238E27FC236}">
                <a16:creationId xmlns:a16="http://schemas.microsoft.com/office/drawing/2014/main" id="{A2BF4885-480A-4C9C-90E8-EECDA68A4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1284" y1="55462" x2="31284" y2="55462"/>
                        <a14:foregroundMark x1="51216" y1="34334" x2="51216" y2="34334"/>
                        <a14:foregroundMark x1="48986" y1="62785" x2="48986" y2="62785"/>
                        <a14:foregroundMark x1="69324" y1="49460" x2="69324" y2="49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12303" r="15457" b="12277"/>
          <a:stretch/>
        </p:blipFill>
        <p:spPr bwMode="auto">
          <a:xfrm>
            <a:off x="3859404" y="1434156"/>
            <a:ext cx="1084510" cy="69595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733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ECCF912F-B229-4310-AD6C-D0D3D0FC2CE4}"/>
              </a:ext>
            </a:extLst>
          </p:cNvPr>
          <p:cNvSpPr txBox="1">
            <a:spLocks/>
          </p:cNvSpPr>
          <p:nvPr/>
        </p:nvSpPr>
        <p:spPr>
          <a:xfrm>
            <a:off x="223204" y="127776"/>
            <a:ext cx="11758999" cy="1097205"/>
          </a:xfrm>
          <a:prstGeom prst="rect">
            <a:avLst/>
          </a:prstGeom>
        </p:spPr>
        <p:txBody>
          <a:bodyPr lIns="146097" tIns="9131" rIns="146097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077">
              <a:defRPr/>
            </a:pPr>
            <a:r>
              <a:rPr lang="en-US" sz="3600" dirty="0">
                <a:solidFill>
                  <a:schemeClr val="tx1"/>
                </a:solidFill>
              </a:rPr>
              <a:t>Azure Percept Hardware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CB0EBA-8B05-489F-88CE-B0D5317B0A3B}"/>
              </a:ext>
            </a:extLst>
          </p:cNvPr>
          <p:cNvSpPr txBox="1"/>
          <p:nvPr/>
        </p:nvSpPr>
        <p:spPr>
          <a:xfrm>
            <a:off x="8937391" y="5337581"/>
            <a:ext cx="269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Vision Module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815156-FD79-4864-931C-678E274E1023}"/>
              </a:ext>
            </a:extLst>
          </p:cNvPr>
          <p:cNvSpPr txBox="1"/>
          <p:nvPr/>
        </p:nvSpPr>
        <p:spPr>
          <a:xfrm>
            <a:off x="4854738" y="5314761"/>
            <a:ext cx="269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Carrier Board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0D4A6B5-16BD-4A3A-B6E1-AEF826E24ED5}"/>
              </a:ext>
            </a:extLst>
          </p:cNvPr>
          <p:cNvSpPr txBox="1"/>
          <p:nvPr/>
        </p:nvSpPr>
        <p:spPr>
          <a:xfrm>
            <a:off x="866144" y="5337581"/>
            <a:ext cx="269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Audio Module</a:t>
            </a:r>
          </a:p>
        </p:txBody>
      </p:sp>
      <p:pic>
        <p:nvPicPr>
          <p:cNvPr id="11" name="Picture 10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9BF6921B-EC10-4068-8B30-3A0E31589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0" y="2929983"/>
            <a:ext cx="4042785" cy="2220071"/>
          </a:xfrm>
          <a:prstGeom prst="rect">
            <a:avLst/>
          </a:prstGeom>
        </p:spPr>
      </p:pic>
      <p:pic>
        <p:nvPicPr>
          <p:cNvPr id="13" name="Picture 12" descr="A picture containing cosmetic&#10;&#10;Description automatically generated">
            <a:extLst>
              <a:ext uri="{FF2B5EF4-FFF2-40B4-BE49-F238E27FC236}">
                <a16:creationId xmlns:a16="http://schemas.microsoft.com/office/drawing/2014/main" id="{877151ED-5C34-4887-BAC3-62186B314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60000">
            <a:off x="8532168" y="2728231"/>
            <a:ext cx="3644575" cy="1265599"/>
          </a:xfrm>
          <a:prstGeom prst="rect">
            <a:avLst/>
          </a:prstGeom>
        </p:spPr>
      </p:pic>
      <p:pic>
        <p:nvPicPr>
          <p:cNvPr id="99" name="Picture 98" descr="A picture containing text&#10;&#10;Description automatically generated">
            <a:extLst>
              <a:ext uri="{FF2B5EF4-FFF2-40B4-BE49-F238E27FC236}">
                <a16:creationId xmlns:a16="http://schemas.microsoft.com/office/drawing/2014/main" id="{E8B6C8C3-4DE6-4E5A-8D61-A3A4450C5A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417" y="1700048"/>
            <a:ext cx="1067087" cy="351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9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ECCF912F-B229-4310-AD6C-D0D3D0FC2CE4}"/>
              </a:ext>
            </a:extLst>
          </p:cNvPr>
          <p:cNvSpPr txBox="1">
            <a:spLocks/>
          </p:cNvSpPr>
          <p:nvPr/>
        </p:nvSpPr>
        <p:spPr>
          <a:xfrm>
            <a:off x="223204" y="127776"/>
            <a:ext cx="11758999" cy="1097205"/>
          </a:xfrm>
          <a:prstGeom prst="rect">
            <a:avLst/>
          </a:prstGeom>
        </p:spPr>
        <p:txBody>
          <a:bodyPr lIns="146097" tIns="9131" rIns="146097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077">
              <a:defRPr/>
            </a:pPr>
            <a:r>
              <a:rPr lang="en-US" sz="3600" dirty="0">
                <a:solidFill>
                  <a:schemeClr val="tx1"/>
                </a:solidFill>
              </a:rPr>
              <a:t>Azure Percept – Carrier Board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346EBFF-B9A0-4A4B-84D6-B799B03EFC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655" y="1542232"/>
            <a:ext cx="1347112" cy="4443553"/>
          </a:xfrm>
          <a:prstGeom prst="rect">
            <a:avLst/>
          </a:prstGeom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D9F260-C974-4198-AE24-000A5351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2342364"/>
              </p:ext>
            </p:extLst>
          </p:nvPr>
        </p:nvGraphicFramePr>
        <p:xfrm>
          <a:off x="5660225" y="2194288"/>
          <a:ext cx="5011894" cy="3139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11894">
                  <a:extLst>
                    <a:ext uri="{9D8B030D-6E8A-4147-A177-3AD203B41FA5}">
                      <a16:colId xmlns:a16="http://schemas.microsoft.com/office/drawing/2014/main" val="2247782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NXP iMX8m processor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62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Trusted Platform Module (TPM) version 2.0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6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Wi-Fi and Bluetooth connectivity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1x Ethernet</a:t>
                      </a:r>
                      <a:br>
                        <a:rPr lang="en-GB" dirty="0"/>
                      </a:b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2x USB-A 3.0</a:t>
                      </a:r>
                      <a:br>
                        <a:rPr lang="en-GB" dirty="0"/>
                      </a:b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1x USB-C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Microsoft CBL-Mariner Linux Distro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208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Microsoft Azure IoT 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2882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Percept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613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9126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ECCF912F-B229-4310-AD6C-D0D3D0FC2CE4}"/>
              </a:ext>
            </a:extLst>
          </p:cNvPr>
          <p:cNvSpPr txBox="1">
            <a:spLocks/>
          </p:cNvSpPr>
          <p:nvPr/>
        </p:nvSpPr>
        <p:spPr>
          <a:xfrm>
            <a:off x="223204" y="127776"/>
            <a:ext cx="11758999" cy="1097205"/>
          </a:xfrm>
          <a:prstGeom prst="rect">
            <a:avLst/>
          </a:prstGeom>
        </p:spPr>
        <p:txBody>
          <a:bodyPr lIns="146097" tIns="9131" rIns="146097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077">
              <a:defRPr/>
            </a:pPr>
            <a:r>
              <a:rPr lang="en-US" sz="3600" dirty="0">
                <a:solidFill>
                  <a:schemeClr val="tx1"/>
                </a:solidFill>
              </a:rPr>
              <a:t>Azure Percept – Vision Module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D9F260-C974-4198-AE24-000A5351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942122"/>
              </p:ext>
            </p:extLst>
          </p:nvPr>
        </p:nvGraphicFramePr>
        <p:xfrm>
          <a:off x="5668317" y="2157043"/>
          <a:ext cx="5011894" cy="3139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11894">
                  <a:extLst>
                    <a:ext uri="{9D8B030D-6E8A-4147-A177-3AD203B41FA5}">
                      <a16:colId xmlns:a16="http://schemas.microsoft.com/office/drawing/2014/main" val="2247782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</a:t>
                      </a:r>
                      <a:r>
                        <a:rPr lang="en-GB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Movidius</a:t>
                      </a: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Myriad X (MA2085) Vision Processing Unit (VPU) with </a:t>
                      </a:r>
                      <a:b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Camera ISP integrated @ 0.7 TOPS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62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Sony IMX219 Camera sensor with 6P Lens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6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8MP at 30FPS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50cm to infinity focussing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632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 degree Field of View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852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Custom Vision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085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No Code AI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673297"/>
                  </a:ext>
                </a:extLst>
              </a:tr>
            </a:tbl>
          </a:graphicData>
        </a:graphic>
      </p:graphicFrame>
      <p:pic>
        <p:nvPicPr>
          <p:cNvPr id="6" name="Picture 5" descr="A picture containing cosmetic&#10;&#10;Description automatically generated">
            <a:extLst>
              <a:ext uri="{FF2B5EF4-FFF2-40B4-BE49-F238E27FC236}">
                <a16:creationId xmlns:a16="http://schemas.microsoft.com/office/drawing/2014/main" id="{DF3CB34B-AABF-4E5C-9F8F-C8D7A117D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60000">
            <a:off x="454224" y="2935702"/>
            <a:ext cx="4556077" cy="158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92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ECCF912F-B229-4310-AD6C-D0D3D0FC2CE4}"/>
              </a:ext>
            </a:extLst>
          </p:cNvPr>
          <p:cNvSpPr txBox="1">
            <a:spLocks/>
          </p:cNvSpPr>
          <p:nvPr/>
        </p:nvSpPr>
        <p:spPr>
          <a:xfrm>
            <a:off x="223204" y="127776"/>
            <a:ext cx="11758999" cy="1097205"/>
          </a:xfrm>
          <a:prstGeom prst="rect">
            <a:avLst/>
          </a:prstGeom>
        </p:spPr>
        <p:txBody>
          <a:bodyPr lIns="146097" tIns="9131" rIns="146097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077">
              <a:defRPr/>
            </a:pPr>
            <a:r>
              <a:rPr lang="en-US" sz="3600" dirty="0">
                <a:solidFill>
                  <a:schemeClr val="tx1"/>
                </a:solidFill>
              </a:rPr>
              <a:t>Azure Percept – Audio Module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D9F260-C974-4198-AE24-000A535109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408748"/>
              </p:ext>
            </p:extLst>
          </p:nvPr>
        </p:nvGraphicFramePr>
        <p:xfrm>
          <a:off x="5668317" y="2698802"/>
          <a:ext cx="5011894" cy="21234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11894">
                  <a:extLst>
                    <a:ext uri="{9D8B030D-6E8A-4147-A177-3AD203B41FA5}">
                      <a16:colId xmlns:a16="http://schemas.microsoft.com/office/drawing/2014/main" val="2247782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XMOS XUF208 Codec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8628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4x MEM Sensing Microsystems Microphones Linear Array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860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 mm Audio Out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01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Speech Services and Azure Speech Studio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56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No Code AI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5039438"/>
                  </a:ext>
                </a:extLst>
              </a:tr>
            </a:tbl>
          </a:graphicData>
        </a:graphic>
      </p:graphicFrame>
      <p:pic>
        <p:nvPicPr>
          <p:cNvPr id="7" name="Picture 6" descr="A close-up of a computer&#10;&#10;Description automatically generated with low confidence">
            <a:extLst>
              <a:ext uri="{FF2B5EF4-FFF2-40B4-BE49-F238E27FC236}">
                <a16:creationId xmlns:a16="http://schemas.microsoft.com/office/drawing/2014/main" id="{60911FCA-190C-422C-8716-950F9E6E7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11" y="2616727"/>
            <a:ext cx="4042785" cy="22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64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itle 1">
            <a:extLst>
              <a:ext uri="{FF2B5EF4-FFF2-40B4-BE49-F238E27FC236}">
                <a16:creationId xmlns:a16="http://schemas.microsoft.com/office/drawing/2014/main" id="{ECCF912F-B229-4310-AD6C-D0D3D0FC2CE4}"/>
              </a:ext>
            </a:extLst>
          </p:cNvPr>
          <p:cNvSpPr txBox="1">
            <a:spLocks/>
          </p:cNvSpPr>
          <p:nvPr/>
        </p:nvSpPr>
        <p:spPr>
          <a:xfrm>
            <a:off x="223204" y="127776"/>
            <a:ext cx="11758999" cy="1097205"/>
          </a:xfrm>
          <a:prstGeom prst="rect">
            <a:avLst/>
          </a:prstGeom>
        </p:spPr>
        <p:txBody>
          <a:bodyPr lIns="146097" tIns="9131" rIns="146097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3077">
              <a:defRPr/>
            </a:pPr>
            <a:r>
              <a:rPr lang="en-US" sz="3600" dirty="0">
                <a:solidFill>
                  <a:schemeClr val="tx1"/>
                </a:solidFill>
              </a:rPr>
              <a:t>Azure Percept Components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A9CB0EBA-8B05-489F-88CE-B0D5317B0A3B}"/>
              </a:ext>
            </a:extLst>
          </p:cNvPr>
          <p:cNvSpPr txBox="1"/>
          <p:nvPr/>
        </p:nvSpPr>
        <p:spPr>
          <a:xfrm>
            <a:off x="4308748" y="4346242"/>
            <a:ext cx="2939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IoT Hub and Edge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815156-FD79-4864-931C-678E274E1023}"/>
              </a:ext>
            </a:extLst>
          </p:cNvPr>
          <p:cNvSpPr txBox="1"/>
          <p:nvPr/>
        </p:nvSpPr>
        <p:spPr>
          <a:xfrm>
            <a:off x="464473" y="4346242"/>
            <a:ext cx="3293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Speech Services and Speech Studio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4F2445-8AEC-4776-9955-05E69B0ED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79790" y="2198615"/>
            <a:ext cx="1797061" cy="179706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181C1EB-EEFB-4714-835E-837A1E39BB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2571" y="1879227"/>
            <a:ext cx="1871006" cy="24358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789335-FB4D-4C8C-8BA3-085684909C42}"/>
              </a:ext>
            </a:extLst>
          </p:cNvPr>
          <p:cNvSpPr txBox="1"/>
          <p:nvPr/>
        </p:nvSpPr>
        <p:spPr>
          <a:xfrm>
            <a:off x="8433919" y="4346241"/>
            <a:ext cx="2690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Custom Vision</a:t>
            </a:r>
          </a:p>
        </p:txBody>
      </p:sp>
      <p:pic>
        <p:nvPicPr>
          <p:cNvPr id="1026" name="Picture 2" descr="What are Azure Cognitive Services?">
            <a:extLst>
              <a:ext uri="{FF2B5EF4-FFF2-40B4-BE49-F238E27FC236}">
                <a16:creationId xmlns:a16="http://schemas.microsoft.com/office/drawing/2014/main" id="{8AEEC9ED-F2F8-47DA-808F-831EC37E0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1284" y1="55462" x2="31284" y2="55462"/>
                        <a14:foregroundMark x1="51216" y1="34334" x2="51216" y2="34334"/>
                        <a14:foregroundMark x1="48986" y1="62785" x2="48986" y2="62785"/>
                        <a14:foregroundMark x1="69324" y1="49460" x2="69324" y2="494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391" t="12303" r="15457" b="12277"/>
          <a:stretch/>
        </p:blipFill>
        <p:spPr bwMode="auto">
          <a:xfrm>
            <a:off x="8521002" y="2346289"/>
            <a:ext cx="2638428" cy="169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374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1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theme1.xml><?xml version="1.0" encoding="utf-8"?>
<a:theme xmlns:a="http://schemas.openxmlformats.org/drawingml/2006/main" name="Io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6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ECA6DBED6E04B832764514ACDEB77" ma:contentTypeVersion="4" ma:contentTypeDescription="Create a new document." ma:contentTypeScope="" ma:versionID="4f2c1bd337bda89158fababf22dd568a">
  <xsd:schema xmlns:xsd="http://www.w3.org/2001/XMLSchema" xmlns:xs="http://www.w3.org/2001/XMLSchema" xmlns:p="http://schemas.microsoft.com/office/2006/metadata/properties" xmlns:ns2="79de9a30-5bab-4cdf-8ccb-90ca9b42954b" xmlns:ns3="8b1fc5da-70ac-4e94-9a9a-64459a48f628" targetNamespace="http://schemas.microsoft.com/office/2006/metadata/properties" ma:root="true" ma:fieldsID="2f8606a2852f85e0ea63eead42db76c1" ns2:_="" ns3:_="">
    <xsd:import namespace="79de9a30-5bab-4cdf-8ccb-90ca9b42954b"/>
    <xsd:import namespace="8b1fc5da-70ac-4e94-9a9a-64459a48f6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e9a30-5bab-4cdf-8ccb-90ca9b429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1fc5da-70ac-4e94-9a9a-64459a48f6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F92E99-AC0B-4A63-A090-5B97B1BCC9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9de9a30-5bab-4cdf-8ccb-90ca9b42954b"/>
    <ds:schemaRef ds:uri="8b1fc5da-70ac-4e94-9a9a-64459a48f62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0AF6B5-994E-46C4-9124-7744A4AAA792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8b1fc5da-70ac-4e94-9a9a-64459a48f628"/>
    <ds:schemaRef ds:uri="http://schemas.microsoft.com/office/2006/metadata/properties"/>
    <ds:schemaRef ds:uri="79de9a30-5bab-4cdf-8ccb-90ca9b42954b"/>
    <ds:schemaRef ds:uri="http://purl.org/dc/dcmitype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220A676C-3297-49E5-9573-CAD6633CB93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1655</TotalTime>
  <Words>573</Words>
  <Application>Microsoft Office PowerPoint</Application>
  <PresentationFormat>Widescreen</PresentationFormat>
  <Paragraphs>104</Paragraphs>
  <Slides>20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20</vt:i4>
      </vt:variant>
    </vt:vector>
  </HeadingPairs>
  <TitlesOfParts>
    <vt:vector size="39" baseType="lpstr">
      <vt:lpstr>Arial</vt:lpstr>
      <vt:lpstr>Arial Nova Light</vt:lpstr>
      <vt:lpstr>Calibri</vt:lpstr>
      <vt:lpstr>Calibri Light</vt:lpstr>
      <vt:lpstr>Consolas</vt:lpstr>
      <vt:lpstr>Josefin Sans</vt:lpstr>
      <vt:lpstr>Muli</vt:lpstr>
      <vt:lpstr>Segoe UI</vt:lpstr>
      <vt:lpstr>Segoe UI Light</vt:lpstr>
      <vt:lpstr>Segoe UI Semibold</vt:lpstr>
      <vt:lpstr>Tw Cen MT</vt:lpstr>
      <vt:lpstr>Wingdings</vt:lpstr>
      <vt:lpstr>Wingdings 3</vt:lpstr>
      <vt:lpstr>Ion</vt:lpstr>
      <vt:lpstr>Custom Design</vt:lpstr>
      <vt:lpstr>Dotnet_Template</vt:lpstr>
      <vt:lpstr>1_Custom Design</vt:lpstr>
      <vt:lpstr>Circuit</vt:lpstr>
      <vt:lpstr>Office Theme</vt:lpstr>
      <vt:lpstr>Azure Percept  Home Automation</vt:lpstr>
      <vt:lpstr>Azure Percept  Home Automation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IoTeaLive</vt:lpstr>
      <vt:lpstr>PowerPoint Presentation</vt:lpstr>
      <vt:lpstr>PowerPoint Presentation</vt:lpstr>
      <vt:lpstr>Thursday 12th May from 18:30 BST ON ZOOM!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 Net Core 3.0 with Raspbery Pi</dc:title>
  <dc:creator>Peter Gallagher</dc:creator>
  <cp:lastModifiedBy>Someleze Diko</cp:lastModifiedBy>
  <cp:revision>518</cp:revision>
  <dcterms:created xsi:type="dcterms:W3CDTF">2019-09-14T12:53:56Z</dcterms:created>
  <dcterms:modified xsi:type="dcterms:W3CDTF">2022-05-27T13:02:59Z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0x010100016ECA6DBED6E04B832764514ACDEB77</vt:lpwstr>
  </property>
</Properties>
</file>